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7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A6002-65A4-4F2F-8DF0-3BB1F518F91E}"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9E56A-1472-4489-A3A3-358663B87685}" type="slidenum">
              <a:rPr lang="en-US" smtClean="0"/>
              <a:t>‹#›</a:t>
            </a:fld>
            <a:endParaRPr lang="en-US"/>
          </a:p>
        </p:txBody>
      </p:sp>
    </p:spTree>
    <p:extLst>
      <p:ext uri="{BB962C8B-B14F-4D97-AF65-F5344CB8AC3E}">
        <p14:creationId xmlns:p14="http://schemas.microsoft.com/office/powerpoint/2010/main" val="376760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3E3D8E-986F-4F54-9BE0-8DE77E4D335E}" type="slidenum">
              <a:rPr lang="en-US">
                <a:latin typeface="Calibri" panose="020F0502020204030204" pitchFamily="34" charset="0"/>
              </a:rPr>
              <a:pPr eaLnBrk="1" hangingPunct="1"/>
              <a:t>1</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72887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C3915C-0275-42A2-8CEB-BF408E46F2E8}" type="slidenum">
              <a:rPr lang="en-US">
                <a:latin typeface="Calibri" panose="020F0502020204030204" pitchFamily="34" charset="0"/>
              </a:rPr>
              <a:pPr eaLnBrk="1" hangingPunct="1"/>
              <a:t>11</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96392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Review slide content</a:t>
            </a: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B80192-7C3A-42DD-950C-219B65390AFA}" type="slidenum">
              <a:rPr lang="en-US">
                <a:latin typeface="Calibri" panose="020F0502020204030204" pitchFamily="34" charset="0"/>
              </a:rPr>
              <a:pPr eaLnBrk="1" hangingPunct="1"/>
              <a:t>12</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16931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Curl-Ups Common Errors:</a:t>
            </a:r>
          </a:p>
          <a:p>
            <a:pPr>
              <a:spcBef>
                <a:spcPct val="0"/>
              </a:spcBef>
              <a:buFontTx/>
              <a:buChar char="•"/>
            </a:pPr>
            <a:r>
              <a:rPr lang="en-US"/>
              <a:t>Head does not touch mat.</a:t>
            </a:r>
          </a:p>
          <a:p>
            <a:pPr>
              <a:spcBef>
                <a:spcPct val="0"/>
              </a:spcBef>
              <a:buFontTx/>
              <a:buChar char="•"/>
            </a:pPr>
            <a:r>
              <a:rPr lang="en-US"/>
              <a:t>Fingertips do not reach the outer edge of measuring strip.</a:t>
            </a:r>
          </a:p>
          <a:p>
            <a:pPr>
              <a:spcBef>
                <a:spcPct val="0"/>
              </a:spcBef>
              <a:buFontTx/>
              <a:buChar char="•"/>
            </a:pPr>
            <a:endParaRPr lang="en-US"/>
          </a:p>
          <a:p>
            <a:pPr>
              <a:spcBef>
                <a:spcPct val="0"/>
              </a:spcBef>
            </a:pPr>
            <a:r>
              <a:rPr lang="en-US"/>
              <a:t>After going over this PPT slide, show the DVD.</a:t>
            </a:r>
          </a:p>
          <a:p>
            <a:pPr>
              <a:spcBef>
                <a:spcPct val="0"/>
              </a:spcBef>
              <a:buFontTx/>
              <a:buChar char="•"/>
            </a:pPr>
            <a:r>
              <a:rPr lang="en-US"/>
              <a:t>Shoulders are shrugged up prior to start of assessment.</a:t>
            </a: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94D846-DC67-4E15-95CF-A5749007F6A6}" type="slidenum">
              <a:rPr lang="en-US">
                <a:latin typeface="Calibri" panose="020F0502020204030204" pitchFamily="34" charset="0"/>
              </a:rPr>
              <a:pPr eaLnBrk="1" hangingPunct="1"/>
              <a:t>13</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18050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75009F-A068-472A-B4A8-E036ACCF8CA4}" type="slidenum">
              <a:rPr lang="en-US">
                <a:latin typeface="Calibri" panose="020F0502020204030204" pitchFamily="34" charset="0"/>
              </a:rPr>
              <a:pPr eaLnBrk="1" hangingPunct="1"/>
              <a:t>14</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2910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Push-Ups Common Errors:</a:t>
            </a:r>
          </a:p>
          <a:p>
            <a:pPr>
              <a:spcBef>
                <a:spcPct val="0"/>
              </a:spcBef>
              <a:buFontTx/>
              <a:buChar char="•"/>
            </a:pPr>
            <a:r>
              <a:rPr lang="en-US"/>
              <a:t>Body is not straight.</a:t>
            </a:r>
          </a:p>
          <a:p>
            <a:pPr>
              <a:spcBef>
                <a:spcPct val="0"/>
              </a:spcBef>
              <a:buFontTx/>
              <a:buChar char="•"/>
            </a:pPr>
            <a:r>
              <a:rPr lang="en-US"/>
              <a:t>Hips sag towards floor or stick up.</a:t>
            </a:r>
          </a:p>
          <a:p>
            <a:pPr>
              <a:spcBef>
                <a:spcPct val="0"/>
              </a:spcBef>
              <a:buFontTx/>
              <a:buChar char="•"/>
            </a:pPr>
            <a:r>
              <a:rPr lang="en-US"/>
              <a:t>Elbows not bent to 90 degrees in down position.</a:t>
            </a:r>
          </a:p>
          <a:p>
            <a:pPr>
              <a:spcBef>
                <a:spcPct val="0"/>
              </a:spcBef>
              <a:buFontTx/>
              <a:buChar char="•"/>
            </a:pPr>
            <a:r>
              <a:rPr lang="en-US"/>
              <a:t>Knees touch floor.</a:t>
            </a:r>
          </a:p>
          <a:p>
            <a:pPr>
              <a:spcBef>
                <a:spcPct val="0"/>
              </a:spcBef>
              <a:buFontTx/>
              <a:buChar char="•"/>
            </a:pPr>
            <a:endParaRPr lang="en-US"/>
          </a:p>
          <a:p>
            <a:pPr>
              <a:spcBef>
                <a:spcPct val="0"/>
              </a:spcBef>
            </a:pPr>
            <a:r>
              <a:rPr lang="en-US"/>
              <a:t>After reviewing this slide, show DVD</a:t>
            </a: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46EE27-12B5-46EB-B08F-13EB39D7BC82}" type="slidenum">
              <a:rPr lang="en-US">
                <a:latin typeface="Calibri" panose="020F0502020204030204" pitchFamily="34" charset="0"/>
              </a:rPr>
              <a:pPr eaLnBrk="1" hangingPunct="1"/>
              <a:t>15</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70946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7EE82D-5483-47C4-B52A-F58A9279C22E}" type="slidenum">
              <a:rPr lang="en-US">
                <a:latin typeface="Calibri" panose="020F0502020204030204" pitchFamily="34" charset="0"/>
              </a:rPr>
              <a:pPr eaLnBrk="1" hangingPunct="1"/>
              <a:t>16</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48046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Sit &amp; Reach Common Errors:</a:t>
            </a:r>
          </a:p>
          <a:p>
            <a:pPr>
              <a:spcBef>
                <a:spcPct val="0"/>
              </a:spcBef>
              <a:buFontTx/>
              <a:buChar char="•"/>
            </a:pPr>
            <a:r>
              <a:rPr lang="en-US"/>
              <a:t>Fingers do not stay together.</a:t>
            </a:r>
          </a:p>
          <a:p>
            <a:pPr>
              <a:spcBef>
                <a:spcPct val="0"/>
              </a:spcBef>
              <a:buFontTx/>
              <a:buChar char="•"/>
            </a:pPr>
            <a:r>
              <a:rPr lang="en-US"/>
              <a:t>Extended knee bends.</a:t>
            </a:r>
          </a:p>
          <a:p>
            <a:pPr>
              <a:spcBef>
                <a:spcPct val="0"/>
              </a:spcBef>
              <a:buFontTx/>
              <a:buChar char="•"/>
            </a:pPr>
            <a:r>
              <a:rPr lang="en-US"/>
              <a:t>Fourth stretch not held for one second.</a:t>
            </a:r>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0A6A53-FE8C-4621-8950-8F79AB60BC40}" type="slidenum">
              <a:rPr lang="en-US">
                <a:latin typeface="Calibri" panose="020F0502020204030204" pitchFamily="34" charset="0"/>
              </a:rPr>
              <a:pPr eaLnBrk="1" hangingPunct="1"/>
              <a:t>17</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83042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CB6335-3E47-49BA-BB7E-E442FD4AEC81}" type="slidenum">
              <a:rPr lang="en-US">
                <a:latin typeface="Calibri" panose="020F0502020204030204" pitchFamily="34" charset="0"/>
              </a:rPr>
              <a:pPr eaLnBrk="1" hangingPunct="1"/>
              <a:t>18</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603596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0E6CBE-1F02-47FB-A33C-1077999318A9}" type="slidenum">
              <a:rPr lang="en-US">
                <a:latin typeface="Calibri" panose="020F0502020204030204" pitchFamily="34" charset="0"/>
              </a:rPr>
              <a:pPr eaLnBrk="1" hangingPunct="1"/>
              <a:t>19</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53341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Height should be measured and recorded using feet and inches to the nearest quarter inch.  For example, if a student measures </a:t>
            </a:r>
            <a:r>
              <a:rPr lang="en-US">
                <a:solidFill>
                  <a:srgbClr val="FFFF00"/>
                </a:solidFill>
              </a:rPr>
              <a:t>between 5ft, 1  1/2 inches and 5ft, 1 ¼ inches, the height rounded down to 5ft, 1 ¼ inches. Fractions of inches will be represented by decimals.  (1/4 = .25, ½ = .50, and ¾ = .75).  Therefore, the height of 5ft, 1 ¼ inches would be recorded as 5ft, 1.25 inches.</a:t>
            </a:r>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85193B-4D5D-4318-ADC8-D25953F512C1}"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109628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D470DE-BA89-499B-BEEF-476CE2348AB0}"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53160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E79A92-90DB-41AE-B6EF-93D8F5A5237B}" type="slidenum">
              <a:rPr lang="en-US">
                <a:latin typeface="Calibri" panose="020F0502020204030204" pitchFamily="34" charset="0"/>
              </a:rPr>
              <a:pPr eaLnBrk="1" hangingPunct="1"/>
              <a:t>21</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99356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u="sng"/>
              <a:t>Keep in mind that the BMI is a calculation used to screen the general population for health risks related to having too much body fat. This is not a tool that works well for most athletes who are curious about their own body composition that includes lean mass and fat mass. </a:t>
            </a:r>
            <a:endParaRPr lang="en-US"/>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BD0052-85E1-481E-B806-020FDA8D12B8}" type="slidenum">
              <a:rPr lang="en-US">
                <a:latin typeface="Calibri" panose="020F0502020204030204" pitchFamily="34" charset="0"/>
              </a:rPr>
              <a:pPr eaLnBrk="1" hangingPunct="1"/>
              <a:t>22</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6160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BC0B4B-9882-473E-9E7F-A99676E3B0D2}" type="slidenum">
              <a:rPr lang="en-US">
                <a:latin typeface="Calibri" panose="020F0502020204030204" pitchFamily="34" charset="0"/>
              </a:rPr>
              <a:pPr eaLnBrk="1" hangingPunct="1"/>
              <a:t>3</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86952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a:t>There are some general guidelines that are important for you and your students to know.  </a:t>
            </a:r>
          </a:p>
          <a:p>
            <a:pPr fontAlgn="auto">
              <a:spcBef>
                <a:spcPts val="0"/>
              </a:spcBef>
              <a:spcAft>
                <a:spcPts val="0"/>
              </a:spcAft>
              <a:defRPr/>
            </a:pPr>
            <a:endParaRPr lang="en-US" dirty="0"/>
          </a:p>
          <a:p>
            <a:pPr fontAlgn="auto">
              <a:spcBef>
                <a:spcPts val="0"/>
              </a:spcBef>
              <a:spcAft>
                <a:spcPts val="0"/>
              </a:spcAft>
              <a:defRPr/>
            </a:pPr>
            <a:r>
              <a:rPr lang="en-US" dirty="0"/>
              <a:t>1.  All students have the opportunity to practice and LEARN how to perform the protocols correctly before actually being assessed.  This is very important for all assessment items!!  This is why it is important for elementary teachers to start teaching the proper way to perform the assessments in grade 1. This will to ensure students are able to perform the assessment correctly when assessment time arrives.  Since many schools across the state have not implemented </a:t>
            </a:r>
            <a:r>
              <a:rPr lang="en-US" dirty="0" err="1"/>
              <a:t>Fitnessgram</a:t>
            </a:r>
            <a:r>
              <a:rPr lang="en-US" dirty="0"/>
              <a:t>, it will be especially important to take time to teach and let students practice the various assessment items before actually administering the assessment.</a:t>
            </a:r>
          </a:p>
          <a:p>
            <a:pPr fontAlgn="auto">
              <a:spcBef>
                <a:spcPts val="0"/>
              </a:spcBef>
              <a:spcAft>
                <a:spcPts val="0"/>
              </a:spcAft>
              <a:defRPr/>
            </a:pPr>
            <a:endParaRPr lang="en-US" dirty="0"/>
          </a:p>
          <a:p>
            <a:pPr fontAlgn="auto">
              <a:spcBef>
                <a:spcPts val="0"/>
              </a:spcBef>
              <a:spcAft>
                <a:spcPts val="0"/>
              </a:spcAft>
              <a:defRPr/>
            </a:pPr>
            <a:r>
              <a:rPr lang="en-US" dirty="0"/>
              <a:t>2. It is also important for the kids to understand WHY these assessments are important and how it relates to their health and not their ability to be an athlete.</a:t>
            </a:r>
          </a:p>
          <a:p>
            <a:pPr fontAlgn="auto">
              <a:spcBef>
                <a:spcPts val="0"/>
              </a:spcBef>
              <a:spcAft>
                <a:spcPts val="0"/>
              </a:spcAft>
              <a:defRPr/>
            </a:pPr>
            <a:endParaRPr lang="en-US" dirty="0"/>
          </a:p>
          <a:p>
            <a:pPr fontAlgn="auto">
              <a:spcBef>
                <a:spcPts val="0"/>
              </a:spcBef>
              <a:spcAft>
                <a:spcPts val="0"/>
              </a:spcAft>
              <a:defRPr/>
            </a:pPr>
            <a:r>
              <a:rPr lang="en-US" dirty="0"/>
              <a:t>3.  Therefore, really emphasize the Healthy Fitness Zone.</a:t>
            </a:r>
          </a:p>
          <a:p>
            <a:pPr fontAlgn="auto">
              <a:spcBef>
                <a:spcPts val="0"/>
              </a:spcBef>
              <a:spcAft>
                <a:spcPts val="0"/>
              </a:spcAft>
              <a:defRPr/>
            </a:pPr>
            <a:endParaRPr lang="en-US" dirty="0"/>
          </a:p>
          <a:p>
            <a:pPr marL="230246" indent="-230246" fontAlgn="auto">
              <a:spcBef>
                <a:spcPts val="0"/>
              </a:spcBef>
              <a:spcAft>
                <a:spcPts val="0"/>
              </a:spcAft>
              <a:buFontTx/>
              <a:buAutoNum type="arabicPeriod" startAt="4"/>
              <a:defRPr/>
            </a:pPr>
            <a:r>
              <a:rPr lang="en-US" dirty="0"/>
              <a:t>The Rule of Two is used with the PACER, Push ups and Curl ups.  it means that a student can be corrected one time and continue, but the assessment is finished the second time he/she is corrected.  Therefore…the Rule of 2.  </a:t>
            </a:r>
          </a:p>
          <a:p>
            <a:pPr marL="230246" indent="-230246" fontAlgn="auto">
              <a:spcBef>
                <a:spcPts val="0"/>
              </a:spcBef>
              <a:spcAft>
                <a:spcPts val="0"/>
              </a:spcAft>
              <a:buFontTx/>
              <a:buAutoNum type="arabicPeriod" startAt="4"/>
              <a:defRPr/>
            </a:pPr>
            <a:endParaRPr lang="en-US" dirty="0"/>
          </a:p>
          <a:p>
            <a:pPr marL="230246" indent="-230246" fontAlgn="auto">
              <a:spcBef>
                <a:spcPts val="0"/>
              </a:spcBef>
              <a:spcAft>
                <a:spcPts val="0"/>
              </a:spcAft>
              <a:buFontTx/>
              <a:buAutoNum type="arabicPeriod" startAt="4"/>
              <a:defRPr/>
            </a:pPr>
            <a:r>
              <a:rPr lang="en-US" dirty="0"/>
              <a:t>A general safety procedure for all assessments should be followed at all times.  It is critically important that you warm up and prepare your students for the assessments AND watch them throughout the testing period.  If, at any point, you see a student who appears to be in extreme discomfort or pain during any fitness assessment the fitness assessment should be terminated immediately!</a:t>
            </a:r>
          </a:p>
          <a:p>
            <a:pPr marL="230246" indent="-230246" fontAlgn="auto">
              <a:spcBef>
                <a:spcPts val="0"/>
              </a:spcBef>
              <a:spcAft>
                <a:spcPts val="0"/>
              </a:spcAft>
              <a:buFontTx/>
              <a:buAutoNum type="arabicPeriod" startAt="4"/>
              <a:defRPr/>
            </a:pPr>
            <a:endParaRPr lang="en-US" dirty="0"/>
          </a:p>
          <a:p>
            <a:pPr fontAlgn="auto">
              <a:spcBef>
                <a:spcPts val="0"/>
              </a:spcBef>
              <a:spcAft>
                <a:spcPts val="0"/>
              </a:spcAft>
              <a:defRPr/>
            </a:pPr>
            <a:endParaRPr lang="en-US"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1D73C5-4298-44EF-B291-E72FA4C5ACBB}" type="slidenum">
              <a:rPr lang="en-US">
                <a:latin typeface="Calibri" panose="020F0502020204030204" pitchFamily="34" charset="0"/>
              </a:rPr>
              <a:pPr eaLnBrk="1" hangingPunct="1"/>
              <a:t>4</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46571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A process for teaching the fitness assessments that appeals to all styles of learning is as follows:</a:t>
            </a:r>
          </a:p>
          <a:p>
            <a:pPr>
              <a:spcBef>
                <a:spcPct val="0"/>
              </a:spcBef>
            </a:pPr>
            <a:endParaRPr lang="en-US"/>
          </a:p>
          <a:p>
            <a:pPr>
              <a:spcBef>
                <a:spcPct val="0"/>
              </a:spcBef>
            </a:pPr>
            <a:r>
              <a:rPr lang="en-US"/>
              <a:t>Read It: PE teachers can do this in a variety of ways with their classes depending on the grade level.  You can read the directions from the FG manual, you can use the slides we are about to share, you can use station cards.  Just be sure students see the directions in writing.   </a:t>
            </a:r>
          </a:p>
          <a:p>
            <a:pPr>
              <a:spcBef>
                <a:spcPct val="0"/>
              </a:spcBef>
            </a:pPr>
            <a:endParaRPr lang="en-US"/>
          </a:p>
          <a:p>
            <a:pPr>
              <a:spcBef>
                <a:spcPct val="0"/>
              </a:spcBef>
            </a:pPr>
            <a:r>
              <a:rPr lang="en-US"/>
              <a:t>Show It: Next show them what it looks like.  You can do this using the Fitnessgram DVD that will be provided in the manual or by demonstrating yourself or with another student.  If using a demonstration, it is important to have a student that you KNOW can perform the assessment correctly before putting them out in front of the class.</a:t>
            </a:r>
          </a:p>
          <a:p>
            <a:pPr>
              <a:spcBef>
                <a:spcPct val="0"/>
              </a:spcBef>
            </a:pPr>
            <a:endParaRPr lang="en-US"/>
          </a:p>
          <a:p>
            <a:pPr>
              <a:spcBef>
                <a:spcPct val="0"/>
              </a:spcBef>
            </a:pPr>
            <a:r>
              <a:rPr lang="en-US"/>
              <a:t>Do It: Allow ALL students to practice the assessment items before the assessment date.  Build these assessment items into your warm ups or station work so kids have multiple opportunities to practice.  Be sure you provide feedback for both proper and improper moves.</a:t>
            </a:r>
          </a:p>
          <a:p>
            <a:pPr>
              <a:spcBef>
                <a:spcPct val="0"/>
              </a:spcBef>
            </a:pPr>
            <a:endParaRPr lang="en-US"/>
          </a:p>
          <a:p>
            <a:pPr>
              <a:spcBef>
                <a:spcPct val="0"/>
              </a:spcBef>
            </a:pPr>
            <a:r>
              <a:rPr lang="en-US"/>
              <a:t>Review It: Take time to review the assessments often.  It is critically important that students know and can demonstration the proper protocol and are prepared for the assessments.   Therefore it is critical that you know the protocol as well.  Reviewing it over and over will help.</a:t>
            </a: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9685CB-68B0-4ED9-B71A-3E085AA76CE0}" type="slidenum">
              <a:rPr lang="en-US">
                <a:latin typeface="Calibri" panose="020F0502020204030204" pitchFamily="34" charset="0"/>
              </a:rPr>
              <a:pPr eaLnBrk="1" hangingPunct="1"/>
              <a:t>5</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2479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The Georgia Board of Education selected FITNESSGRAM as the assessment that will be used statewide after a thorough review of current fitness assessment programs and upon recommendation of an expert advisory committee.</a:t>
            </a:r>
          </a:p>
          <a:p>
            <a:pPr>
              <a:spcBef>
                <a:spcPct val="0"/>
              </a:spcBef>
            </a:pPr>
            <a:endParaRPr lang="en-US"/>
          </a:p>
          <a:p>
            <a:pPr>
              <a:spcBef>
                <a:spcPct val="0"/>
              </a:spcBef>
            </a:pPr>
            <a:r>
              <a:rPr lang="en-US"/>
              <a:t>These are the assessment items that have been APPROVED and will be REQUIRED of all schools to administer to students of all grade levels.  Again, students in grades 1-3 need to learn how to take these assessments and perform them properly.</a:t>
            </a:r>
          </a:p>
          <a:p>
            <a:pPr>
              <a:spcBef>
                <a:spcPct val="0"/>
              </a:spcBef>
            </a:pPr>
            <a:endParaRPr lang="en-US"/>
          </a:p>
          <a:p>
            <a:pPr>
              <a:spcBef>
                <a:spcPct val="0"/>
              </a:spcBef>
            </a:pPr>
            <a:r>
              <a:rPr lang="en-US"/>
              <a:t>There are other assessment items that you can choose to do, but these are required:</a:t>
            </a:r>
          </a:p>
          <a:p>
            <a:pPr>
              <a:spcBef>
                <a:spcPct val="0"/>
              </a:spcBef>
            </a:pPr>
            <a:r>
              <a:rPr lang="en-US"/>
              <a:t>	PACER or One Mile Run – measures cardiovascular fitness</a:t>
            </a:r>
          </a:p>
          <a:p>
            <a:pPr>
              <a:spcBef>
                <a:spcPct val="0"/>
              </a:spcBef>
            </a:pPr>
            <a:r>
              <a:rPr lang="en-US"/>
              <a:t>	Curl-Ups – measures abdominal strength/endurance</a:t>
            </a:r>
          </a:p>
          <a:p>
            <a:pPr>
              <a:spcBef>
                <a:spcPct val="0"/>
              </a:spcBef>
            </a:pPr>
            <a:r>
              <a:rPr lang="en-US"/>
              <a:t>	Push-Ups – measures upper body strength/endurance</a:t>
            </a:r>
          </a:p>
          <a:p>
            <a:pPr>
              <a:spcBef>
                <a:spcPct val="0"/>
              </a:spcBef>
            </a:pPr>
            <a:r>
              <a:rPr lang="en-US"/>
              <a:t>	Back Saver Sit &amp; Reach – measures flexibility of lower back and hamstrings</a:t>
            </a:r>
          </a:p>
          <a:p>
            <a:pPr>
              <a:spcBef>
                <a:spcPct val="0"/>
              </a:spcBef>
            </a:pPr>
            <a:r>
              <a:rPr lang="en-US"/>
              <a:t>	BMI – measures body composition using height and weight</a:t>
            </a: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03A87C-8D05-4086-9FDF-9673DBB0E148}" type="slidenum">
              <a:rPr lang="en-US">
                <a:latin typeface="Calibri" panose="020F0502020204030204" pitchFamily="34" charset="0"/>
              </a:rPr>
              <a:pPr eaLnBrk="1" hangingPunct="1"/>
              <a:t>6</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312395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Let’s take a look at the fitness assessments to be used.  Again remember, you can use these slides with your students in a lesson or use as station cards or handouts.</a:t>
            </a:r>
          </a:p>
          <a:p>
            <a:pPr>
              <a:spcBef>
                <a:spcPct val="0"/>
              </a:spcBef>
            </a:pPr>
            <a:endParaRPr lang="en-US"/>
          </a:p>
          <a:p>
            <a:pPr>
              <a:spcBef>
                <a:spcPct val="0"/>
              </a:spcBef>
            </a:pPr>
            <a:r>
              <a:rPr lang="en-US"/>
              <a:t>Review slide:</a:t>
            </a: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B1FA34-49B6-45CF-AFC2-9F952EB48D25}" type="slidenum">
              <a:rPr lang="en-US">
                <a:latin typeface="Calibri" panose="020F0502020204030204" pitchFamily="34" charset="0"/>
              </a:rPr>
              <a:pPr eaLnBrk="1" hangingPunct="1"/>
              <a:t>8</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94014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a:p>
            <a:pPr>
              <a:spcBef>
                <a:spcPct val="0"/>
              </a:spcBef>
            </a:pPr>
            <a:r>
              <a:rPr lang="en-US"/>
              <a:t>After going over info on slide, show the DVD.</a:t>
            </a:r>
          </a:p>
          <a:p>
            <a:pPr>
              <a:spcBef>
                <a:spcPct val="0"/>
              </a:spcBef>
            </a:pPr>
            <a:endParaRPr lang="en-US"/>
          </a:p>
          <a:p>
            <a:pPr>
              <a:spcBef>
                <a:spcPct val="0"/>
              </a:spcBef>
            </a:pPr>
            <a:r>
              <a:rPr lang="en-US"/>
              <a:t>Ask teachers if anyone has questions.</a:t>
            </a:r>
          </a:p>
          <a:p>
            <a:pPr>
              <a:spcBef>
                <a:spcPct val="0"/>
              </a:spcBef>
            </a:pPr>
            <a:r>
              <a:rPr lang="en-US"/>
              <a:t>Has anyone administered the PACER? Experiences? Challenges?</a:t>
            </a:r>
          </a:p>
          <a:p>
            <a:pPr>
              <a:spcBef>
                <a:spcPct val="0"/>
              </a:spcBef>
            </a:pPr>
            <a:endParaRPr lang="en-US"/>
          </a:p>
          <a:p>
            <a:pPr>
              <a:spcBef>
                <a:spcPct val="0"/>
              </a:spcBef>
            </a:pPr>
            <a:r>
              <a:rPr lang="en-US"/>
              <a:t>Common errors:</a:t>
            </a:r>
          </a:p>
          <a:p>
            <a:pPr>
              <a:spcBef>
                <a:spcPct val="0"/>
              </a:spcBef>
              <a:buFontTx/>
              <a:buChar char="•"/>
            </a:pPr>
            <a:r>
              <a:rPr lang="en-US"/>
              <a:t>Students begin too fast.</a:t>
            </a:r>
          </a:p>
          <a:p>
            <a:pPr>
              <a:spcBef>
                <a:spcPct val="0"/>
              </a:spcBef>
              <a:buFontTx/>
              <a:buChar char="•"/>
            </a:pPr>
            <a:r>
              <a:rPr lang="en-US"/>
              <a:t>Students do not pace themselves.</a:t>
            </a: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7AB543-7726-4CC1-B08B-56800012BF4E}" type="slidenum">
              <a:rPr lang="en-US">
                <a:latin typeface="Calibri" panose="020F0502020204030204" pitchFamily="34" charset="0"/>
              </a:rPr>
              <a:pPr eaLnBrk="1" hangingPunct="1"/>
              <a:t>9</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87538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DB4153-446D-4085-BDD3-5DD8473471F1}" type="slidenum">
              <a:rPr lang="en-US">
                <a:latin typeface="Calibri" panose="020F0502020204030204" pitchFamily="34" charset="0"/>
              </a:rPr>
              <a:pPr eaLnBrk="1" hangingPunct="1"/>
              <a:t>10</a:t>
            </a:fld>
            <a:endParaRPr lang="en-US">
              <a:latin typeface="Calibri" panose="020F0502020204030204" pitchFamily="34" charset="0"/>
            </a:endParaRPr>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12331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85092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559E0-B0FD-402F-9EAE-DAC021B4815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320001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212812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977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114208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1689242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251889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336104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163042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18588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304829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8559E0-B0FD-402F-9EAE-DAC021B4815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119218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559E0-B0FD-402F-9EAE-DAC021B4815F}"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6301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96954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345812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8559E0-B0FD-402F-9EAE-DAC021B4815F}" type="datetimeFigureOut">
              <a:rPr lang="en-US" smtClean="0"/>
              <a:t>10/15/2018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139070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559E0-B0FD-402F-9EAE-DAC021B4815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41E1-4A15-4E2D-A65B-1760BA06ED66}" type="slidenum">
              <a:rPr lang="en-US" smtClean="0"/>
              <a:t>‹#›</a:t>
            </a:fld>
            <a:endParaRPr lang="en-US"/>
          </a:p>
        </p:txBody>
      </p:sp>
    </p:spTree>
    <p:extLst>
      <p:ext uri="{BB962C8B-B14F-4D97-AF65-F5344CB8AC3E}">
        <p14:creationId xmlns:p14="http://schemas.microsoft.com/office/powerpoint/2010/main" val="363665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8559E0-B0FD-402F-9EAE-DAC021B4815F}" type="datetimeFigureOut">
              <a:rPr lang="en-US" smtClean="0"/>
              <a:t>10/15/2018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E241E1-4A15-4E2D-A65B-1760BA06ED66}" type="slidenum">
              <a:rPr lang="en-US" smtClean="0"/>
              <a:t>‹#›</a:t>
            </a:fld>
            <a:endParaRPr lang="en-US"/>
          </a:p>
        </p:txBody>
      </p:sp>
    </p:spTree>
    <p:extLst>
      <p:ext uri="{BB962C8B-B14F-4D97-AF65-F5344CB8AC3E}">
        <p14:creationId xmlns:p14="http://schemas.microsoft.com/office/powerpoint/2010/main" val="2209022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33060" y="159488"/>
            <a:ext cx="5935842" cy="2969994"/>
          </a:xfrm>
        </p:spPr>
        <p:txBody>
          <a:bodyPr>
            <a:normAutofit/>
          </a:bodyPr>
          <a:lstStyle/>
          <a:p>
            <a:pPr eaLnBrk="1" hangingPunct="1"/>
            <a:r>
              <a:rPr lang="en-US" sz="7200" dirty="0" err="1">
                <a:latin typeface="Calibri" panose="020F0502020204030204" pitchFamily="34" charset="0"/>
              </a:rPr>
              <a:t>FitnessGram</a:t>
            </a:r>
            <a:r>
              <a:rPr lang="en-US" sz="7200" dirty="0">
                <a:latin typeface="Calibri" panose="020F0502020204030204" pitchFamily="34" charset="0"/>
              </a:rPr>
              <a:t> </a:t>
            </a:r>
            <a:br>
              <a:rPr lang="en-US" sz="7200" dirty="0">
                <a:latin typeface="Calibri" panose="020F0502020204030204" pitchFamily="34" charset="0"/>
              </a:rPr>
            </a:br>
            <a:r>
              <a:rPr lang="en-US" sz="7200" dirty="0">
                <a:latin typeface="Calibri" panose="020F0502020204030204" pitchFamily="34" charset="0"/>
              </a:rPr>
              <a:t>Assessments</a:t>
            </a:r>
            <a:br>
              <a:rPr lang="en-US" sz="7200" dirty="0">
                <a:latin typeface="Calibri" panose="020F0502020204030204" pitchFamily="34" charset="0"/>
              </a:rPr>
            </a:br>
            <a:r>
              <a:rPr lang="en-US" sz="4400" dirty="0">
                <a:latin typeface="Calibri" panose="020F0502020204030204" pitchFamily="34" charset="0"/>
              </a:rPr>
              <a:t>Lisa Burleson-</a:t>
            </a:r>
            <a:r>
              <a:rPr lang="en-US" sz="4400" dirty="0" err="1">
                <a:latin typeface="Calibri" panose="020F0502020204030204" pitchFamily="34" charset="0"/>
              </a:rPr>
              <a:t>Longino</a:t>
            </a:r>
            <a:endParaRPr lang="en-US" sz="4400" dirty="0">
              <a:latin typeface="Calibri" panose="020F0502020204030204" pitchFamily="34" charset="0"/>
            </a:endParaRPr>
          </a:p>
        </p:txBody>
      </p:sp>
      <p:pic>
        <p:nvPicPr>
          <p:cNvPr id="10" name="Picture 9">
            <a:extLst>
              <a:ext uri="{FF2B5EF4-FFF2-40B4-BE49-F238E27FC236}">
                <a16:creationId xmlns:a16="http://schemas.microsoft.com/office/drawing/2014/main" id="{1211DEED-5320-4E8D-A598-E6B326C5831A}"/>
              </a:ext>
            </a:extLst>
          </p:cNvPr>
          <p:cNvPicPr/>
          <p:nvPr/>
        </p:nvPicPr>
        <p:blipFill rotWithShape="1">
          <a:blip r:embed="rId3"/>
          <a:srcRect l="5208" t="12268" r="3473" b="12268"/>
          <a:stretch/>
        </p:blipFill>
        <p:spPr bwMode="auto">
          <a:xfrm>
            <a:off x="711801" y="3334522"/>
            <a:ext cx="5010150" cy="310515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E75A39B-C3A5-491A-9CCB-F3481B506A34}"/>
              </a:ext>
            </a:extLst>
          </p:cNvPr>
          <p:cNvPicPr>
            <a:picLocks noChangeAspect="1"/>
          </p:cNvPicPr>
          <p:nvPr/>
        </p:nvPicPr>
        <p:blipFill rotWithShape="1">
          <a:blip r:embed="rId4">
            <a:extLst>
              <a:ext uri="{28A0092B-C50C-407E-A947-70E740481C1C}">
                <a14:useLocalDpi xmlns:a14="http://schemas.microsoft.com/office/drawing/2010/main" val="0"/>
              </a:ext>
            </a:extLst>
          </a:blip>
          <a:srcRect t="10027"/>
          <a:stretch/>
        </p:blipFill>
        <p:spPr>
          <a:xfrm>
            <a:off x="7549116" y="1371599"/>
            <a:ext cx="4031998" cy="5353455"/>
          </a:xfrm>
          <a:prstGeom prst="rect">
            <a:avLst/>
          </a:prstGeom>
        </p:spPr>
      </p:pic>
    </p:spTree>
    <p:extLst>
      <p:ext uri="{BB962C8B-B14F-4D97-AF65-F5344CB8AC3E}">
        <p14:creationId xmlns:p14="http://schemas.microsoft.com/office/powerpoint/2010/main" val="18894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28801" y="762000"/>
            <a:ext cx="7427913" cy="609600"/>
          </a:xfrm>
        </p:spPr>
        <p:txBody>
          <a:bodyPr>
            <a:normAutofit fontScale="90000"/>
          </a:bodyPr>
          <a:lstStyle/>
          <a:p>
            <a:pPr algn="l" eaLnBrk="1" hangingPunct="1"/>
            <a:r>
              <a:rPr lang="en-US" sz="4000">
                <a:latin typeface="Calibri" panose="020F0502020204030204" pitchFamily="34" charset="0"/>
              </a:rPr>
              <a:t>One-Mile Run</a:t>
            </a:r>
          </a:p>
        </p:txBody>
      </p:sp>
      <p:graphicFrame>
        <p:nvGraphicFramePr>
          <p:cNvPr id="4" name="Content Placeholder 3"/>
          <p:cNvGraphicFramePr>
            <a:graphicFrameLocks noGrp="1"/>
          </p:cNvGraphicFramePr>
          <p:nvPr>
            <p:ph idx="1"/>
          </p:nvPr>
        </p:nvGraphicFramePr>
        <p:xfrm>
          <a:off x="1676400" y="1295400"/>
          <a:ext cx="8839200" cy="5410200"/>
        </p:xfrm>
        <a:graphic>
          <a:graphicData uri="http://schemas.openxmlformats.org/drawingml/2006/table">
            <a:tbl>
              <a:tblPr bandRow="1">
                <a:tableStyleId>{5C22544A-7EE6-4342-B048-85BDC9FD1C3A}</a:tableStyleId>
              </a:tblPr>
              <a:tblGrid>
                <a:gridCol w="2116270">
                  <a:extLst>
                    <a:ext uri="{9D8B030D-6E8A-4147-A177-3AD203B41FA5}">
                      <a16:colId xmlns:a16="http://schemas.microsoft.com/office/drawing/2014/main" val="20000"/>
                    </a:ext>
                  </a:extLst>
                </a:gridCol>
                <a:gridCol w="6722930">
                  <a:extLst>
                    <a:ext uri="{9D8B030D-6E8A-4147-A177-3AD203B41FA5}">
                      <a16:colId xmlns:a16="http://schemas.microsoft.com/office/drawing/2014/main" val="20001"/>
                    </a:ext>
                  </a:extLst>
                </a:gridCol>
              </a:tblGrid>
              <a:tr h="849415">
                <a:tc>
                  <a:txBody>
                    <a:bodyPr/>
                    <a:lstStyle/>
                    <a:p>
                      <a:r>
                        <a:rPr lang="en-US" sz="2400" dirty="0">
                          <a:latin typeface="Calibri" pitchFamily="34" charset="0"/>
                        </a:rPr>
                        <a:t>What</a:t>
                      </a:r>
                      <a:r>
                        <a:rPr lang="en-US" sz="2400" baseline="0" dirty="0">
                          <a:latin typeface="Calibri" pitchFamily="34" charset="0"/>
                        </a:rPr>
                        <a:t> does it measure?</a:t>
                      </a:r>
                      <a:endParaRPr lang="en-US" sz="2400" b="0" dirty="0">
                        <a:solidFill>
                          <a:schemeClr val="tx1"/>
                        </a:solidFill>
                        <a:latin typeface="Calibri" pitchFamily="34" charset="0"/>
                      </a:endParaRPr>
                    </a:p>
                  </a:txBody>
                  <a:tcPr/>
                </a:tc>
                <a:tc>
                  <a:txBody>
                    <a:bodyPr/>
                    <a:lstStyle/>
                    <a:p>
                      <a:r>
                        <a:rPr lang="en-US" sz="2400" dirty="0">
                          <a:latin typeface="Calibri" pitchFamily="34" charset="0"/>
                        </a:rPr>
                        <a:t>Aerobic  capacity</a:t>
                      </a:r>
                      <a:endParaRPr lang="en-US" sz="2400" b="0" dirty="0">
                        <a:solidFill>
                          <a:schemeClr val="tx1"/>
                        </a:solidFill>
                        <a:latin typeface="Calibri" pitchFamily="34" charset="0"/>
                      </a:endParaRPr>
                    </a:p>
                  </a:txBody>
                  <a:tcPr/>
                </a:tc>
                <a:extLst>
                  <a:ext uri="{0D108BD9-81ED-4DB2-BD59-A6C34878D82A}">
                    <a16:rowId xmlns:a16="http://schemas.microsoft.com/office/drawing/2014/main" val="10000"/>
                  </a:ext>
                </a:extLst>
              </a:tr>
              <a:tr h="1446264">
                <a:tc>
                  <a:txBody>
                    <a:bodyPr/>
                    <a:lstStyle/>
                    <a:p>
                      <a:r>
                        <a:rPr lang="en-US" sz="2400" dirty="0">
                          <a:latin typeface="Calibri" pitchFamily="34" charset="0"/>
                        </a:rPr>
                        <a:t>Why is it important?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latin typeface="Calibri" pitchFamily="34" charset="0"/>
                        </a:rPr>
                        <a:t>Aerobic fitness is the single</a:t>
                      </a:r>
                      <a:r>
                        <a:rPr lang="en-US" sz="2400" kern="1200" baseline="0" dirty="0">
                          <a:latin typeface="Calibri" pitchFamily="34" charset="0"/>
                        </a:rPr>
                        <a:t> most important health indicator.  Reduces risk for heart attack, stroke and other diseases.  Allows you to do more activity.</a:t>
                      </a:r>
                      <a:endParaRPr lang="en-US" sz="2400" kern="1200" dirty="0">
                        <a:solidFill>
                          <a:schemeClr val="dk1"/>
                        </a:solidFill>
                        <a:latin typeface="Calibri" pitchFamily="34" charset="0"/>
                        <a:ea typeface="+mn-ea"/>
                        <a:cs typeface="+mn-cs"/>
                      </a:endParaRPr>
                    </a:p>
                  </a:txBody>
                  <a:tcPr/>
                </a:tc>
                <a:extLst>
                  <a:ext uri="{0D108BD9-81ED-4DB2-BD59-A6C34878D82A}">
                    <a16:rowId xmlns:a16="http://schemas.microsoft.com/office/drawing/2014/main" val="10001"/>
                  </a:ext>
                </a:extLst>
              </a:tr>
              <a:tr h="3114521">
                <a:tc>
                  <a:txBody>
                    <a:bodyPr/>
                    <a:lstStyle/>
                    <a:p>
                      <a:r>
                        <a:rPr lang="en-US" sz="2400" dirty="0">
                          <a:latin typeface="Calibri" pitchFamily="34" charset="0"/>
                        </a:rPr>
                        <a:t>How is it done?</a:t>
                      </a:r>
                    </a:p>
                  </a:txBody>
                  <a:tcPr/>
                </a:tc>
                <a:tc>
                  <a:txBody>
                    <a:bodyPr/>
                    <a:lstStyle/>
                    <a:p>
                      <a:pPr marL="457200" indent="-457200">
                        <a:buAutoNum type="arabicPeriod"/>
                      </a:pPr>
                      <a:r>
                        <a:rPr lang="en-US" sz="2400" baseline="0" dirty="0">
                          <a:latin typeface="Calibri" pitchFamily="34" charset="0"/>
                        </a:rPr>
                        <a:t>Measure a flat distance of one mile (1,760 yards) with as few laps as possible.</a:t>
                      </a:r>
                    </a:p>
                    <a:p>
                      <a:pPr marL="457200" indent="-457200">
                        <a:buNone/>
                      </a:pPr>
                      <a:r>
                        <a:rPr lang="en-US" sz="2400" baseline="0" dirty="0">
                          <a:latin typeface="Calibri" pitchFamily="34" charset="0"/>
                        </a:rPr>
                        <a:t>2.    Students begin running on the signal “Ready, Start.”</a:t>
                      </a:r>
                    </a:p>
                    <a:p>
                      <a:pPr marL="457200" marR="0" indent="-457200" algn="l" defTabSz="914400" rtl="0" eaLnBrk="1" fontAlgn="auto" latinLnBrk="0" hangingPunct="1">
                        <a:lnSpc>
                          <a:spcPct val="100000"/>
                        </a:lnSpc>
                        <a:spcBef>
                          <a:spcPts val="0"/>
                        </a:spcBef>
                        <a:spcAft>
                          <a:spcPts val="0"/>
                        </a:spcAft>
                        <a:buClrTx/>
                        <a:buSzTx/>
                        <a:buFontTx/>
                        <a:buAutoNum type="arabicPeriod" startAt="3"/>
                        <a:tabLst/>
                        <a:defRPr/>
                      </a:pPr>
                      <a:r>
                        <a:rPr lang="en-US" sz="2400" baseline="0" dirty="0">
                          <a:latin typeface="Calibri" pitchFamily="34" charset="0"/>
                        </a:rPr>
                        <a:t>Students run the number of laps required to equal one mile.</a:t>
                      </a:r>
                    </a:p>
                    <a:p>
                      <a:pPr marL="457200" marR="0" indent="-457200" algn="l" defTabSz="914400" rtl="0" eaLnBrk="1" fontAlgn="auto" latinLnBrk="0" hangingPunct="1">
                        <a:lnSpc>
                          <a:spcPct val="100000"/>
                        </a:lnSpc>
                        <a:spcBef>
                          <a:spcPts val="0"/>
                        </a:spcBef>
                        <a:spcAft>
                          <a:spcPts val="0"/>
                        </a:spcAft>
                        <a:buClrTx/>
                        <a:buSzTx/>
                        <a:buFontTx/>
                        <a:buAutoNum type="arabicPeriod" startAt="3"/>
                        <a:tabLst/>
                        <a:defRPr/>
                      </a:pPr>
                      <a:r>
                        <a:rPr lang="en-US" sz="2400" baseline="0" dirty="0">
                          <a:latin typeface="Calibri" pitchFamily="34" charset="0"/>
                        </a:rPr>
                        <a:t>When crossing the finish line, elapsed time should be recorded.</a:t>
                      </a:r>
                      <a:endParaRPr lang="en-US" sz="2400" b="0" baseline="0" dirty="0">
                        <a:solidFill>
                          <a:schemeClr val="tx1"/>
                        </a:solidFill>
                        <a:latin typeface="Calibri"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434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8800" y="609601"/>
            <a:ext cx="6629400" cy="747713"/>
          </a:xfrm>
        </p:spPr>
        <p:txBody>
          <a:bodyPr/>
          <a:lstStyle/>
          <a:p>
            <a:pPr algn="l" eaLnBrk="1" hangingPunct="1"/>
            <a:r>
              <a:rPr lang="en-US" sz="4000">
                <a:latin typeface="Calibri" panose="020F0502020204030204" pitchFamily="34" charset="0"/>
              </a:rPr>
              <a:t>One-Mile Run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9462509"/>
              </p:ext>
            </p:extLst>
          </p:nvPr>
        </p:nvGraphicFramePr>
        <p:xfrm>
          <a:off x="1676400" y="1287463"/>
          <a:ext cx="8839200" cy="5451476"/>
        </p:xfrm>
        <a:graphic>
          <a:graphicData uri="http://schemas.openxmlformats.org/drawingml/2006/table">
            <a:tbl>
              <a:tblPr bandRow="1">
                <a:tableStyleId>{5C22544A-7EE6-4342-B048-85BDC9FD1C3A}</a:tableStyleId>
              </a:tblPr>
              <a:tblGrid>
                <a:gridCol w="20574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073799">
                <a:tc>
                  <a:txBody>
                    <a:bodyPr/>
                    <a:lstStyle/>
                    <a:p>
                      <a:r>
                        <a:rPr lang="en-US" sz="2400" dirty="0">
                          <a:latin typeface="Calibri" pitchFamily="34" charset="0"/>
                        </a:rPr>
                        <a:t>Safety</a:t>
                      </a:r>
                      <a:r>
                        <a:rPr lang="en-US" sz="2400" baseline="0" dirty="0">
                          <a:latin typeface="Calibri" pitchFamily="34" charset="0"/>
                        </a:rPr>
                        <a:t> Considerations</a:t>
                      </a:r>
                      <a:endParaRPr lang="en-US" sz="2400" b="0" dirty="0">
                        <a:solidFill>
                          <a:schemeClr val="tx1"/>
                        </a:solidFill>
                        <a:latin typeface="Calibri" pitchFamily="34" charset="0"/>
                      </a:endParaRPr>
                    </a:p>
                  </a:txBody>
                  <a:tcPr marT="45725" marB="45725"/>
                </a:tc>
                <a:tc>
                  <a:txBody>
                    <a:bodyPr/>
                    <a:lstStyle/>
                    <a:p>
                      <a:pPr marL="457200" indent="-457200">
                        <a:buAutoNum type="arabicPeriod"/>
                      </a:pPr>
                      <a:r>
                        <a:rPr lang="en-US" sz="2400" baseline="0" dirty="0">
                          <a:latin typeface="Calibri" pitchFamily="34" charset="0"/>
                        </a:rPr>
                        <a:t>Remind students to PACE themselves and not go out too fast.</a:t>
                      </a:r>
                    </a:p>
                    <a:p>
                      <a:pPr marL="457200" indent="-457200">
                        <a:buAutoNum type="arabicPeriod"/>
                      </a:pPr>
                      <a:r>
                        <a:rPr lang="en-US" sz="2400" baseline="0" dirty="0">
                          <a:latin typeface="Calibri" pitchFamily="34" charset="0"/>
                        </a:rPr>
                        <a:t>Always warm up before taking the test.</a:t>
                      </a:r>
                    </a:p>
                    <a:p>
                      <a:pPr marL="457200" indent="-457200">
                        <a:buAutoNum type="arabicPeriod"/>
                      </a:pPr>
                      <a:r>
                        <a:rPr lang="en-US" sz="2400" baseline="0" dirty="0">
                          <a:latin typeface="Calibri" pitchFamily="34" charset="0"/>
                        </a:rPr>
                        <a:t>Watch for undue fatigue.  Walking is permitted.</a:t>
                      </a:r>
                    </a:p>
                    <a:p>
                      <a:pPr marL="457200" indent="-457200">
                        <a:buAutoNum type="arabicPeriod"/>
                      </a:pPr>
                      <a:r>
                        <a:rPr lang="en-US" sz="2400" baseline="0" dirty="0">
                          <a:latin typeface="Calibri" pitchFamily="34" charset="0"/>
                        </a:rPr>
                        <a:t>Ensure students cool down properly after test.</a:t>
                      </a:r>
                    </a:p>
                    <a:p>
                      <a:pPr marL="457200" indent="-457200">
                        <a:buAutoNum type="arabicPeriod"/>
                      </a:pPr>
                      <a:r>
                        <a:rPr lang="en-US" sz="2400" baseline="0" dirty="0">
                          <a:latin typeface="Calibri" pitchFamily="34" charset="0"/>
                        </a:rPr>
                        <a:t>Make sure students have proper footwear.</a:t>
                      </a:r>
                    </a:p>
                    <a:p>
                      <a:pPr marL="457200" indent="-457200">
                        <a:buAutoNum type="arabicPeriod"/>
                      </a:pPr>
                      <a:r>
                        <a:rPr lang="en-US" sz="2400" baseline="0" dirty="0">
                          <a:latin typeface="Calibri" pitchFamily="34" charset="0"/>
                        </a:rPr>
                        <a:t>Avoid  testing in unusually high temperatures or humidity or very windy conditions.</a:t>
                      </a:r>
                      <a:endParaRPr lang="en-US" sz="2400" b="0" baseline="0" dirty="0">
                        <a:solidFill>
                          <a:schemeClr val="tx1"/>
                        </a:solidFill>
                        <a:latin typeface="Calibri" pitchFamily="34" charset="0"/>
                      </a:endParaRPr>
                    </a:p>
                  </a:txBody>
                  <a:tcPr marT="45725" marB="45725"/>
                </a:tc>
                <a:extLst>
                  <a:ext uri="{0D108BD9-81ED-4DB2-BD59-A6C34878D82A}">
                    <a16:rowId xmlns:a16="http://schemas.microsoft.com/office/drawing/2014/main" val="10000"/>
                  </a:ext>
                </a:extLst>
              </a:tr>
              <a:tr h="1554635">
                <a:tc>
                  <a:txBody>
                    <a:bodyPr/>
                    <a:lstStyle/>
                    <a:p>
                      <a:r>
                        <a:rPr lang="en-US" sz="2400" dirty="0">
                          <a:latin typeface="Calibri" pitchFamily="34" charset="0"/>
                        </a:rPr>
                        <a:t>Scoring</a:t>
                      </a:r>
                    </a:p>
                  </a:txBody>
                  <a:tcPr marT="45725" marB="45725"/>
                </a:tc>
                <a:tc>
                  <a:txBody>
                    <a:bodyPr/>
                    <a:lstStyle/>
                    <a:p>
                      <a:r>
                        <a:rPr lang="en-US" sz="2400" dirty="0">
                          <a:latin typeface="Calibri" pitchFamily="34" charset="0"/>
                        </a:rPr>
                        <a:t>The score is the number of minutes</a:t>
                      </a:r>
                      <a:r>
                        <a:rPr lang="en-US" sz="2400" baseline="0" dirty="0">
                          <a:latin typeface="Calibri" pitchFamily="34" charset="0"/>
                        </a:rPr>
                        <a:t> and seconds it takes to complete the one-mile distance.  Calculation of aerobic capacity in the WELNET System requires a score of 13:01 or less.</a:t>
                      </a:r>
                      <a:endParaRPr lang="en-US" sz="2400" b="1" dirty="0">
                        <a:latin typeface="Calibri" pitchFamily="34" charset="0"/>
                      </a:endParaRPr>
                    </a:p>
                  </a:txBody>
                  <a:tcPr marT="45725" marB="45725"/>
                </a:tc>
                <a:extLst>
                  <a:ext uri="{0D108BD9-81ED-4DB2-BD59-A6C34878D82A}">
                    <a16:rowId xmlns:a16="http://schemas.microsoft.com/office/drawing/2014/main" val="10001"/>
                  </a:ext>
                </a:extLst>
              </a:tr>
              <a:tr h="823042">
                <a:tc>
                  <a:txBody>
                    <a:bodyPr/>
                    <a:lstStyle/>
                    <a:p>
                      <a:r>
                        <a:rPr lang="en-US" sz="2400" dirty="0">
                          <a:latin typeface="Calibri" pitchFamily="34" charset="0"/>
                        </a:rPr>
                        <a:t>Tips for Success</a:t>
                      </a:r>
                    </a:p>
                  </a:txBody>
                  <a:tcPr marT="45725" marB="45725"/>
                </a:tc>
                <a:tc>
                  <a:txBody>
                    <a:bodyPr/>
                    <a:lstStyle/>
                    <a:p>
                      <a:r>
                        <a:rPr lang="en-US" sz="2400" baseline="0" dirty="0">
                          <a:latin typeface="Calibri" pitchFamily="34" charset="0"/>
                        </a:rPr>
                        <a:t>Use a measuring tape or cross country wheel to determine the course.  Teacher/partner counts laps.</a:t>
                      </a:r>
                    </a:p>
                  </a:txBody>
                  <a:tcPr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9406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28800" y="685800"/>
            <a:ext cx="8229600" cy="685800"/>
          </a:xfrm>
        </p:spPr>
        <p:txBody>
          <a:bodyPr/>
          <a:lstStyle/>
          <a:p>
            <a:pPr algn="l" eaLnBrk="1" hangingPunct="1"/>
            <a:r>
              <a:rPr lang="en-US" sz="4000">
                <a:latin typeface="Calibri" panose="020F0502020204030204" pitchFamily="34" charset="0"/>
              </a:rPr>
              <a:t>Curl-Ups</a:t>
            </a:r>
            <a:r>
              <a:rPr lang="en-US" sz="400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7264514"/>
              </p:ext>
            </p:extLst>
          </p:nvPr>
        </p:nvGraphicFramePr>
        <p:xfrm>
          <a:off x="1676400" y="1295400"/>
          <a:ext cx="8839200" cy="5410200"/>
        </p:xfrm>
        <a:graphic>
          <a:graphicData uri="http://schemas.openxmlformats.org/drawingml/2006/table">
            <a:tbl>
              <a:tblPr bandRow="1">
                <a:tableStyleId>{5C22544A-7EE6-4342-B048-85BDC9FD1C3A}</a:tableStyleId>
              </a:tblPr>
              <a:tblGrid>
                <a:gridCol w="1690977">
                  <a:extLst>
                    <a:ext uri="{9D8B030D-6E8A-4147-A177-3AD203B41FA5}">
                      <a16:colId xmlns:a16="http://schemas.microsoft.com/office/drawing/2014/main" val="20000"/>
                    </a:ext>
                  </a:extLst>
                </a:gridCol>
                <a:gridCol w="7148223">
                  <a:extLst>
                    <a:ext uri="{9D8B030D-6E8A-4147-A177-3AD203B41FA5}">
                      <a16:colId xmlns:a16="http://schemas.microsoft.com/office/drawing/2014/main" val="20001"/>
                    </a:ext>
                  </a:extLst>
                </a:gridCol>
              </a:tblGrid>
              <a:tr h="825285">
                <a:tc>
                  <a:txBody>
                    <a:bodyPr/>
                    <a:lstStyle/>
                    <a:p>
                      <a:r>
                        <a:rPr lang="en-US" sz="2400" baseline="0" dirty="0">
                          <a:latin typeface="Calibri" pitchFamily="34" charset="0"/>
                        </a:rPr>
                        <a:t>What does it measure?</a:t>
                      </a:r>
                    </a:p>
                  </a:txBody>
                  <a:tcPr/>
                </a:tc>
                <a:tc>
                  <a:txBody>
                    <a:bodyPr/>
                    <a:lstStyle/>
                    <a:p>
                      <a:r>
                        <a:rPr lang="en-US" sz="2400" dirty="0">
                          <a:latin typeface="Calibri" pitchFamily="34" charset="0"/>
                        </a:rPr>
                        <a:t>Abdominal strength and endurance</a:t>
                      </a:r>
                    </a:p>
                  </a:txBody>
                  <a:tcPr/>
                </a:tc>
                <a:extLst>
                  <a:ext uri="{0D108BD9-81ED-4DB2-BD59-A6C34878D82A}">
                    <a16:rowId xmlns:a16="http://schemas.microsoft.com/office/drawing/2014/main" val="10000"/>
                  </a:ext>
                </a:extLst>
              </a:tr>
              <a:tr h="825285">
                <a:tc>
                  <a:txBody>
                    <a:bodyPr/>
                    <a:lstStyle/>
                    <a:p>
                      <a:r>
                        <a:rPr lang="en-US" sz="2400" dirty="0">
                          <a:latin typeface="Calibri" pitchFamily="34" charset="0"/>
                        </a:rPr>
                        <a:t>Why is</a:t>
                      </a:r>
                      <a:r>
                        <a:rPr lang="en-US" sz="2400" baseline="0" dirty="0">
                          <a:latin typeface="Calibri" pitchFamily="34" charset="0"/>
                        </a:rPr>
                        <a:t> it important?</a:t>
                      </a:r>
                    </a:p>
                  </a:txBody>
                  <a:tcPr/>
                </a:tc>
                <a:tc>
                  <a:txBody>
                    <a:bodyPr/>
                    <a:lstStyle/>
                    <a:p>
                      <a:r>
                        <a:rPr lang="en-US" sz="2400" baseline="0" dirty="0">
                          <a:latin typeface="Calibri" pitchFamily="34" charset="0"/>
                        </a:rPr>
                        <a:t>Promotes good posture and low back health.</a:t>
                      </a:r>
                      <a:endParaRPr lang="en-US" sz="2400" dirty="0">
                        <a:latin typeface="Calibri" pitchFamily="34" charset="0"/>
                      </a:endParaRPr>
                    </a:p>
                  </a:txBody>
                  <a:tcPr/>
                </a:tc>
                <a:extLst>
                  <a:ext uri="{0D108BD9-81ED-4DB2-BD59-A6C34878D82A}">
                    <a16:rowId xmlns:a16="http://schemas.microsoft.com/office/drawing/2014/main" val="10001"/>
                  </a:ext>
                </a:extLst>
              </a:tr>
              <a:tr h="3759630">
                <a:tc>
                  <a:txBody>
                    <a:bodyPr/>
                    <a:lstStyle/>
                    <a:p>
                      <a:r>
                        <a:rPr lang="en-US" sz="2400" dirty="0">
                          <a:latin typeface="Calibri" pitchFamily="34" charset="0"/>
                        </a:rPr>
                        <a:t>How is it done?</a:t>
                      </a:r>
                    </a:p>
                  </a:txBody>
                  <a:tcPr/>
                </a:tc>
                <a:tc>
                  <a:txBody>
                    <a:bodyPr/>
                    <a:lstStyle/>
                    <a:p>
                      <a:pPr marL="514350" indent="-514350">
                        <a:buFont typeface="+mj-lt"/>
                        <a:buAutoNum type="arabicPeriod"/>
                      </a:pPr>
                      <a:r>
                        <a:rPr lang="en-US" sz="2400" dirty="0">
                          <a:latin typeface="Calibri" pitchFamily="34" charset="0"/>
                        </a:rPr>
                        <a:t>Lie on back with legs bent, extending legs as far as possible with feet flat on floor slightly apart.</a:t>
                      </a:r>
                    </a:p>
                    <a:p>
                      <a:pPr marL="514350" indent="-514350">
                        <a:buFont typeface="+mj-lt"/>
                        <a:buAutoNum type="arabicPeriod"/>
                      </a:pPr>
                      <a:r>
                        <a:rPr lang="en-US" sz="2400" dirty="0">
                          <a:latin typeface="Calibri" pitchFamily="34" charset="0"/>
                        </a:rPr>
                        <a:t>Arms are straight, flat on mat, fingers stretched out and touching the closest edge of measuring strip.</a:t>
                      </a:r>
                    </a:p>
                    <a:p>
                      <a:pPr marL="514350" indent="-514350">
                        <a:buFont typeface="+mj-lt"/>
                        <a:buAutoNum type="arabicPeriod"/>
                      </a:pPr>
                      <a:r>
                        <a:rPr lang="en-US" sz="2400" dirty="0">
                          <a:latin typeface="Calibri" pitchFamily="34" charset="0"/>
                        </a:rPr>
                        <a:t>Curl</a:t>
                      </a:r>
                      <a:r>
                        <a:rPr lang="en-US" sz="2400" baseline="0" dirty="0">
                          <a:latin typeface="Calibri" pitchFamily="34" charset="0"/>
                        </a:rPr>
                        <a:t> </a:t>
                      </a:r>
                      <a:r>
                        <a:rPr lang="en-US" sz="2400" dirty="0">
                          <a:latin typeface="Calibri" pitchFamily="34" charset="0"/>
                        </a:rPr>
                        <a:t>up and slide fingers to other edge of strip in rhythm with CD, keeping heels on the floor.</a:t>
                      </a:r>
                    </a:p>
                    <a:p>
                      <a:pPr marL="514350" indent="-514350">
                        <a:buFont typeface="+mj-lt"/>
                        <a:buAutoNum type="arabicPeriod"/>
                      </a:pPr>
                      <a:r>
                        <a:rPr lang="en-US" sz="2400" dirty="0">
                          <a:latin typeface="Calibri" pitchFamily="34" charset="0"/>
                        </a:rPr>
                        <a:t>Back of head should touch the mat on each repetition.  </a:t>
                      </a:r>
                    </a:p>
                    <a:p>
                      <a:pPr marL="514350" indent="-514350">
                        <a:buFont typeface="+mj-lt"/>
                        <a:buAutoNum type="arabicPeriod"/>
                      </a:pPr>
                      <a:r>
                        <a:rPr lang="en-US" sz="2400" dirty="0">
                          <a:latin typeface="Calibri" pitchFamily="34" charset="0"/>
                        </a:rPr>
                        <a:t>Continue assessment until second correction or complete curl-ups in Healthy Zones.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91846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762000"/>
            <a:ext cx="8229600" cy="609600"/>
          </a:xfrm>
        </p:spPr>
        <p:txBody>
          <a:bodyPr>
            <a:normAutofit fontScale="90000"/>
          </a:bodyPr>
          <a:lstStyle/>
          <a:p>
            <a:pPr algn="l" eaLnBrk="1" hangingPunct="1"/>
            <a:r>
              <a:rPr lang="en-US" sz="4000">
                <a:latin typeface="Calibri" panose="020F0502020204030204" pitchFamily="34" charset="0"/>
              </a:rPr>
              <a:t>Curl-Ups (cont.)</a:t>
            </a:r>
          </a:p>
        </p:txBody>
      </p:sp>
      <p:graphicFrame>
        <p:nvGraphicFramePr>
          <p:cNvPr id="4" name="Content Placeholder 3"/>
          <p:cNvGraphicFramePr>
            <a:graphicFrameLocks noGrp="1"/>
          </p:cNvGraphicFramePr>
          <p:nvPr>
            <p:ph idx="1"/>
          </p:nvPr>
        </p:nvGraphicFramePr>
        <p:xfrm>
          <a:off x="1676400" y="1295400"/>
          <a:ext cx="8839200" cy="5410199"/>
        </p:xfrm>
        <a:graphic>
          <a:graphicData uri="http://schemas.openxmlformats.org/drawingml/2006/table">
            <a:tbl>
              <a:tblPr bandRow="1">
                <a:tableStyleId>{5C22544A-7EE6-4342-B048-85BDC9FD1C3A}</a:tableStyleId>
              </a:tblPr>
              <a:tblGrid>
                <a:gridCol w="2229709">
                  <a:extLst>
                    <a:ext uri="{9D8B030D-6E8A-4147-A177-3AD203B41FA5}">
                      <a16:colId xmlns:a16="http://schemas.microsoft.com/office/drawing/2014/main" val="20000"/>
                    </a:ext>
                  </a:extLst>
                </a:gridCol>
                <a:gridCol w="6609491">
                  <a:extLst>
                    <a:ext uri="{9D8B030D-6E8A-4147-A177-3AD203B41FA5}">
                      <a16:colId xmlns:a16="http://schemas.microsoft.com/office/drawing/2014/main" val="20001"/>
                    </a:ext>
                  </a:extLst>
                </a:gridCol>
              </a:tblGrid>
              <a:tr h="925241">
                <a:tc>
                  <a:txBody>
                    <a:bodyPr/>
                    <a:lstStyle/>
                    <a:p>
                      <a:r>
                        <a:rPr lang="en-US" sz="2400" dirty="0">
                          <a:latin typeface="Calibri" pitchFamily="34" charset="0"/>
                        </a:rPr>
                        <a:t>Safety  Considerations</a:t>
                      </a:r>
                    </a:p>
                  </a:txBody>
                  <a:tcPr/>
                </a:tc>
                <a:tc>
                  <a:txBody>
                    <a:bodyPr/>
                    <a:lstStyle/>
                    <a:p>
                      <a:pPr marL="342900" indent="-342900">
                        <a:buFont typeface="+mj-lt"/>
                        <a:buAutoNum type="arabicPeriod"/>
                      </a:pPr>
                      <a:r>
                        <a:rPr lang="en-US" sz="2400" baseline="0" dirty="0">
                          <a:latin typeface="Calibri" pitchFamily="34" charset="0"/>
                        </a:rPr>
                        <a:t>Stop students at 75 curl-ups.</a:t>
                      </a:r>
                    </a:p>
                  </a:txBody>
                  <a:tcPr/>
                </a:tc>
                <a:extLst>
                  <a:ext uri="{0D108BD9-81ED-4DB2-BD59-A6C34878D82A}">
                    <a16:rowId xmlns:a16="http://schemas.microsoft.com/office/drawing/2014/main" val="10000"/>
                  </a:ext>
                </a:extLst>
              </a:tr>
              <a:tr h="1914845">
                <a:tc>
                  <a:txBody>
                    <a:bodyPr/>
                    <a:lstStyle/>
                    <a:p>
                      <a:r>
                        <a:rPr lang="en-US" sz="2400" dirty="0">
                          <a:latin typeface="Calibri" pitchFamily="34" charset="0"/>
                        </a:rPr>
                        <a:t>Scoring</a:t>
                      </a:r>
                    </a:p>
                  </a:txBody>
                  <a:tcPr/>
                </a:tc>
                <a:tc>
                  <a:txBody>
                    <a:bodyPr/>
                    <a:lstStyle/>
                    <a:p>
                      <a:r>
                        <a:rPr lang="en-US" sz="2400" dirty="0">
                          <a:latin typeface="Calibri" pitchFamily="34" charset="0"/>
                        </a:rPr>
                        <a:t>The score is the number of </a:t>
                      </a:r>
                      <a:r>
                        <a:rPr lang="en-US" sz="2400" baseline="0" dirty="0">
                          <a:latin typeface="Calibri" pitchFamily="34" charset="0"/>
                        </a:rPr>
                        <a:t>curl-ups performed.  Curl-ups should be counted when the student’s head returns to the mat or paper. First miss counts; second miss ends assessment and does not count.</a:t>
                      </a:r>
                      <a:endParaRPr lang="en-US" sz="2400" dirty="0">
                        <a:latin typeface="Calibri" pitchFamily="34" charset="0"/>
                      </a:endParaRPr>
                    </a:p>
                  </a:txBody>
                  <a:tcPr/>
                </a:tc>
                <a:extLst>
                  <a:ext uri="{0D108BD9-81ED-4DB2-BD59-A6C34878D82A}">
                    <a16:rowId xmlns:a16="http://schemas.microsoft.com/office/drawing/2014/main" val="10001"/>
                  </a:ext>
                </a:extLst>
              </a:tr>
              <a:tr h="2570113">
                <a:tc>
                  <a:txBody>
                    <a:bodyPr/>
                    <a:lstStyle/>
                    <a:p>
                      <a:r>
                        <a:rPr lang="en-US" sz="2400" dirty="0">
                          <a:latin typeface="Calibri" pitchFamily="34" charset="0"/>
                        </a:rPr>
                        <a:t>Tips for Success</a:t>
                      </a:r>
                    </a:p>
                  </a:txBody>
                  <a:tcPr/>
                </a:tc>
                <a:tc>
                  <a:txBody>
                    <a:bodyPr/>
                    <a:lstStyle/>
                    <a:p>
                      <a:pPr marL="342900" indent="-342900">
                        <a:buFont typeface="+mj-lt"/>
                        <a:buAutoNum type="arabicPeriod"/>
                      </a:pPr>
                      <a:r>
                        <a:rPr lang="en-US" sz="2400" dirty="0">
                          <a:latin typeface="Calibri" pitchFamily="34" charset="0"/>
                        </a:rPr>
                        <a:t>Use the CD to e</a:t>
                      </a:r>
                      <a:r>
                        <a:rPr lang="en-US" sz="2400" baseline="0" dirty="0">
                          <a:latin typeface="Calibri" pitchFamily="34" charset="0"/>
                        </a:rPr>
                        <a:t>ncourage a steady, continuous movement .  Watch for correct form.</a:t>
                      </a:r>
                    </a:p>
                    <a:p>
                      <a:pPr marL="342900" indent="-342900">
                        <a:buFont typeface="+mj-lt"/>
                        <a:buAutoNum type="arabicPeriod"/>
                      </a:pPr>
                      <a:r>
                        <a:rPr lang="en-US" sz="2400" baseline="0" dirty="0">
                          <a:latin typeface="Calibri" pitchFamily="34" charset="0"/>
                        </a:rPr>
                        <a:t>Instead of using the curling strips, create a tape line the width of the curling strip on one side of a mat.  Then have students reach to the end of the mat.  For some this is easier to feel.</a:t>
                      </a:r>
                      <a:endParaRPr lang="en-US" sz="2400" dirty="0">
                        <a:latin typeface="Calibri"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1653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1" y="457200"/>
            <a:ext cx="7427913" cy="928688"/>
          </a:xfrm>
        </p:spPr>
        <p:txBody>
          <a:bodyPr/>
          <a:lstStyle/>
          <a:p>
            <a:pPr algn="l" eaLnBrk="1" hangingPunct="1"/>
            <a:r>
              <a:rPr lang="en-US" sz="4000">
                <a:latin typeface="Calibri" panose="020F0502020204030204" pitchFamily="34" charset="0"/>
              </a:rPr>
              <a:t>90</a:t>
            </a:r>
            <a:r>
              <a:rPr lang="en-US" sz="4000" baseline="30000">
                <a:latin typeface="Calibri" panose="020F0502020204030204" pitchFamily="34" charset="0"/>
              </a:rPr>
              <a:t>o </a:t>
            </a:r>
            <a:r>
              <a:rPr lang="en-US" sz="4000">
                <a:latin typeface="Calibri" panose="020F0502020204030204" pitchFamily="34" charset="0"/>
              </a:rPr>
              <a:t>Push-Ups</a:t>
            </a:r>
          </a:p>
        </p:txBody>
      </p:sp>
      <p:graphicFrame>
        <p:nvGraphicFramePr>
          <p:cNvPr id="4" name="Content Placeholder 3"/>
          <p:cNvGraphicFramePr>
            <a:graphicFrameLocks noGrp="1"/>
          </p:cNvGraphicFramePr>
          <p:nvPr>
            <p:ph idx="1"/>
          </p:nvPr>
        </p:nvGraphicFramePr>
        <p:xfrm>
          <a:off x="1676400" y="1295400"/>
          <a:ext cx="8839200" cy="5410200"/>
        </p:xfrm>
        <a:graphic>
          <a:graphicData uri="http://schemas.openxmlformats.org/drawingml/2006/table">
            <a:tbl>
              <a:tblPr bandRow="1">
                <a:tableStyleId>{5C22544A-7EE6-4342-B048-85BDC9FD1C3A}</a:tableStyleId>
              </a:tblPr>
              <a:tblGrid>
                <a:gridCol w="2270620">
                  <a:extLst>
                    <a:ext uri="{9D8B030D-6E8A-4147-A177-3AD203B41FA5}">
                      <a16:colId xmlns:a16="http://schemas.microsoft.com/office/drawing/2014/main" val="20000"/>
                    </a:ext>
                  </a:extLst>
                </a:gridCol>
                <a:gridCol w="6568580">
                  <a:extLst>
                    <a:ext uri="{9D8B030D-6E8A-4147-A177-3AD203B41FA5}">
                      <a16:colId xmlns:a16="http://schemas.microsoft.com/office/drawing/2014/main" val="20001"/>
                    </a:ext>
                  </a:extLst>
                </a:gridCol>
              </a:tblGrid>
              <a:tr h="867846">
                <a:tc>
                  <a:txBody>
                    <a:bodyPr/>
                    <a:lstStyle/>
                    <a:p>
                      <a:r>
                        <a:rPr lang="en-US" sz="2400" baseline="0" dirty="0">
                          <a:latin typeface="Calibri" pitchFamily="34" charset="0"/>
                        </a:rPr>
                        <a:t>What does it measure?</a:t>
                      </a:r>
                    </a:p>
                  </a:txBody>
                  <a:tcPr/>
                </a:tc>
                <a:tc>
                  <a:txBody>
                    <a:bodyPr/>
                    <a:lstStyle/>
                    <a:p>
                      <a:r>
                        <a:rPr lang="en-US" sz="2400" dirty="0">
                          <a:latin typeface="Calibri" pitchFamily="34" charset="0"/>
                        </a:rPr>
                        <a:t>Upper body strength and endurance</a:t>
                      </a:r>
                    </a:p>
                  </a:txBody>
                  <a:tcPr/>
                </a:tc>
                <a:extLst>
                  <a:ext uri="{0D108BD9-81ED-4DB2-BD59-A6C34878D82A}">
                    <a16:rowId xmlns:a16="http://schemas.microsoft.com/office/drawing/2014/main" val="10000"/>
                  </a:ext>
                </a:extLst>
              </a:tr>
              <a:tr h="867846">
                <a:tc>
                  <a:txBody>
                    <a:bodyPr/>
                    <a:lstStyle/>
                    <a:p>
                      <a:r>
                        <a:rPr lang="en-US" sz="2400" dirty="0">
                          <a:latin typeface="Calibri" pitchFamily="34" charset="0"/>
                        </a:rPr>
                        <a:t>Why is</a:t>
                      </a:r>
                      <a:r>
                        <a:rPr lang="en-US" sz="2400" baseline="0" dirty="0">
                          <a:latin typeface="Calibri" pitchFamily="34" charset="0"/>
                        </a:rPr>
                        <a:t> it important?</a:t>
                      </a:r>
                    </a:p>
                  </a:txBody>
                  <a:tcPr/>
                </a:tc>
                <a:tc>
                  <a:txBody>
                    <a:bodyPr/>
                    <a:lstStyle/>
                    <a:p>
                      <a:r>
                        <a:rPr lang="en-US" sz="2400" kern="1200" baseline="0" dirty="0">
                          <a:solidFill>
                            <a:schemeClr val="dk1"/>
                          </a:solidFill>
                          <a:latin typeface="Calibri" pitchFamily="34" charset="0"/>
                          <a:ea typeface="+mn-ea"/>
                          <a:cs typeface="+mn-cs"/>
                        </a:rPr>
                        <a:t>Important for daily living and  promoting good posture.</a:t>
                      </a:r>
                    </a:p>
                  </a:txBody>
                  <a:tcPr/>
                </a:tc>
                <a:extLst>
                  <a:ext uri="{0D108BD9-81ED-4DB2-BD59-A6C34878D82A}">
                    <a16:rowId xmlns:a16="http://schemas.microsoft.com/office/drawing/2014/main" val="10001"/>
                  </a:ext>
                </a:extLst>
              </a:tr>
              <a:tr h="3674508">
                <a:tc>
                  <a:txBody>
                    <a:bodyPr/>
                    <a:lstStyle/>
                    <a:p>
                      <a:r>
                        <a:rPr lang="en-US" sz="2400" dirty="0">
                          <a:latin typeface="Calibri" pitchFamily="34" charset="0"/>
                        </a:rPr>
                        <a:t>How is it done?</a:t>
                      </a:r>
                    </a:p>
                  </a:txBody>
                  <a:tcPr/>
                </a:tc>
                <a:tc>
                  <a:txBody>
                    <a:bodyPr/>
                    <a:lstStyle/>
                    <a:p>
                      <a:pPr marL="514350" indent="-514350">
                        <a:buFont typeface="+mj-lt"/>
                        <a:buAutoNum type="arabicPeriod"/>
                      </a:pPr>
                      <a:r>
                        <a:rPr lang="en-US" sz="2400" dirty="0">
                          <a:latin typeface="Calibri" pitchFamily="34" charset="0"/>
                        </a:rPr>
                        <a:t>Lie face down with hands under or slightly wider than shoulders.</a:t>
                      </a:r>
                    </a:p>
                    <a:p>
                      <a:pPr marL="514350" indent="-514350">
                        <a:buFont typeface="+mj-lt"/>
                        <a:buAutoNum type="arabicPeriod"/>
                      </a:pPr>
                      <a:r>
                        <a:rPr lang="en-US" sz="2400" dirty="0">
                          <a:latin typeface="Calibri" pitchFamily="34" charset="0"/>
                        </a:rPr>
                        <a:t>Straighten legs and back with toes tucked under.</a:t>
                      </a:r>
                    </a:p>
                    <a:p>
                      <a:pPr marL="514350" indent="-514350">
                        <a:buFont typeface="+mj-lt"/>
                        <a:buAutoNum type="arabicPeriod"/>
                      </a:pPr>
                      <a:r>
                        <a:rPr lang="en-US" sz="2400" dirty="0">
                          <a:latin typeface="Calibri" pitchFamily="34" charset="0"/>
                        </a:rPr>
                        <a:t>Push up off the mat with arms until arms are straight.</a:t>
                      </a:r>
                    </a:p>
                    <a:p>
                      <a:pPr marL="514350" indent="-514350">
                        <a:buFont typeface="+mj-lt"/>
                        <a:buAutoNum type="arabicPeriod"/>
                      </a:pPr>
                      <a:r>
                        <a:rPr lang="en-US" sz="2400" dirty="0">
                          <a:latin typeface="Calibri" pitchFamily="34" charset="0"/>
                        </a:rPr>
                        <a:t>Lower body until elbows bend at 90 degrees.</a:t>
                      </a:r>
                    </a:p>
                    <a:p>
                      <a:pPr marL="514350" indent="-514350">
                        <a:buFont typeface="+mj-lt"/>
                        <a:buAutoNum type="arabicPeriod"/>
                      </a:pPr>
                      <a:r>
                        <a:rPr lang="en-US" sz="2400" dirty="0">
                          <a:latin typeface="Calibri" pitchFamily="34" charset="0"/>
                        </a:rPr>
                        <a:t>Continue to rhythm of CD. Assessment ends at second correction.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467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8801" y="457200"/>
            <a:ext cx="7427913" cy="928688"/>
          </a:xfrm>
        </p:spPr>
        <p:txBody>
          <a:bodyPr/>
          <a:lstStyle/>
          <a:p>
            <a:pPr algn="l" eaLnBrk="1" hangingPunct="1"/>
            <a:r>
              <a:rPr lang="en-US" sz="4000">
                <a:latin typeface="Calibri" panose="020F0502020204030204" pitchFamily="34" charset="0"/>
              </a:rPr>
              <a:t>90</a:t>
            </a:r>
            <a:r>
              <a:rPr lang="en-US" sz="4000" baseline="30000">
                <a:latin typeface="Calibri" panose="020F0502020204030204" pitchFamily="34" charset="0"/>
              </a:rPr>
              <a:t>o </a:t>
            </a:r>
            <a:r>
              <a:rPr lang="en-US" sz="4000">
                <a:latin typeface="Calibri" panose="020F0502020204030204" pitchFamily="34" charset="0"/>
              </a:rPr>
              <a:t>Push-Ups (cont.)</a:t>
            </a:r>
          </a:p>
        </p:txBody>
      </p:sp>
      <p:graphicFrame>
        <p:nvGraphicFramePr>
          <p:cNvPr id="4" name="Content Placeholder 3"/>
          <p:cNvGraphicFramePr>
            <a:graphicFrameLocks noGrp="1"/>
          </p:cNvGraphicFramePr>
          <p:nvPr>
            <p:ph idx="1"/>
          </p:nvPr>
        </p:nvGraphicFramePr>
        <p:xfrm>
          <a:off x="1676400" y="1295400"/>
          <a:ext cx="8839200" cy="5410200"/>
        </p:xfrm>
        <a:graphic>
          <a:graphicData uri="http://schemas.openxmlformats.org/drawingml/2006/table">
            <a:tbl>
              <a:tblPr bandRow="1">
                <a:tableStyleId>{5C22544A-7EE6-4342-B048-85BDC9FD1C3A}</a:tableStyleId>
              </a:tblPr>
              <a:tblGrid>
                <a:gridCol w="2373488">
                  <a:extLst>
                    <a:ext uri="{9D8B030D-6E8A-4147-A177-3AD203B41FA5}">
                      <a16:colId xmlns:a16="http://schemas.microsoft.com/office/drawing/2014/main" val="20000"/>
                    </a:ext>
                  </a:extLst>
                </a:gridCol>
                <a:gridCol w="6465712">
                  <a:extLst>
                    <a:ext uri="{9D8B030D-6E8A-4147-A177-3AD203B41FA5}">
                      <a16:colId xmlns:a16="http://schemas.microsoft.com/office/drawing/2014/main" val="20001"/>
                    </a:ext>
                  </a:extLst>
                </a:gridCol>
              </a:tblGrid>
              <a:tr h="954741">
                <a:tc>
                  <a:txBody>
                    <a:bodyPr/>
                    <a:lstStyle/>
                    <a:p>
                      <a:r>
                        <a:rPr lang="en-US" sz="2400" dirty="0">
                          <a:latin typeface="Calibri" pitchFamily="34" charset="0"/>
                        </a:rPr>
                        <a:t>Safety Considerations</a:t>
                      </a:r>
                    </a:p>
                  </a:txBody>
                  <a:tcPr marL="82515" marR="82515"/>
                </a:tc>
                <a:tc>
                  <a:txBody>
                    <a:bodyPr/>
                    <a:lstStyle/>
                    <a:p>
                      <a:r>
                        <a:rPr lang="en-US" sz="2400" dirty="0">
                          <a:latin typeface="Calibri" pitchFamily="34" charset="0"/>
                        </a:rPr>
                        <a:t>Be sure arms do</a:t>
                      </a:r>
                      <a:r>
                        <a:rPr lang="en-US" sz="2400" baseline="0" dirty="0">
                          <a:latin typeface="Calibri" pitchFamily="34" charset="0"/>
                        </a:rPr>
                        <a:t> not bend past 90 degrees.</a:t>
                      </a:r>
                      <a:endParaRPr lang="en-US" sz="2400" dirty="0">
                        <a:latin typeface="Calibri" pitchFamily="34" charset="0"/>
                      </a:endParaRPr>
                    </a:p>
                  </a:txBody>
                  <a:tcPr marL="82515" marR="82515"/>
                </a:tc>
                <a:extLst>
                  <a:ext uri="{0D108BD9-81ED-4DB2-BD59-A6C34878D82A}">
                    <a16:rowId xmlns:a16="http://schemas.microsoft.com/office/drawing/2014/main" val="10000"/>
                  </a:ext>
                </a:extLst>
              </a:tr>
              <a:tr h="1379071">
                <a:tc>
                  <a:txBody>
                    <a:bodyPr/>
                    <a:lstStyle/>
                    <a:p>
                      <a:r>
                        <a:rPr lang="en-US" sz="2400" dirty="0">
                          <a:latin typeface="Calibri" pitchFamily="34" charset="0"/>
                        </a:rPr>
                        <a:t>Scoring</a:t>
                      </a:r>
                    </a:p>
                  </a:txBody>
                  <a:tcPr marL="82515" marR="82515"/>
                </a:tc>
                <a:tc>
                  <a:txBody>
                    <a:bodyPr/>
                    <a:lstStyle/>
                    <a:p>
                      <a:r>
                        <a:rPr lang="en-US" sz="2400" dirty="0">
                          <a:latin typeface="Calibri" pitchFamily="34" charset="0"/>
                        </a:rPr>
                        <a:t>The</a:t>
                      </a:r>
                      <a:r>
                        <a:rPr lang="en-US" sz="2400" baseline="0" dirty="0">
                          <a:latin typeface="Calibri" pitchFamily="34" charset="0"/>
                        </a:rPr>
                        <a:t> score is the number of the 90 degree push- ups performed. First miss counts; second miss ends assessment. </a:t>
                      </a:r>
                      <a:endParaRPr lang="en-US" sz="2400" dirty="0">
                        <a:latin typeface="Calibri" pitchFamily="34" charset="0"/>
                      </a:endParaRPr>
                    </a:p>
                  </a:txBody>
                  <a:tcPr marL="82515" marR="82515"/>
                </a:tc>
                <a:extLst>
                  <a:ext uri="{0D108BD9-81ED-4DB2-BD59-A6C34878D82A}">
                    <a16:rowId xmlns:a16="http://schemas.microsoft.com/office/drawing/2014/main" val="10001"/>
                  </a:ext>
                </a:extLst>
              </a:tr>
              <a:tr h="3076388">
                <a:tc>
                  <a:txBody>
                    <a:bodyPr/>
                    <a:lstStyle/>
                    <a:p>
                      <a:r>
                        <a:rPr lang="en-US" sz="2400" dirty="0">
                          <a:latin typeface="Calibri" pitchFamily="34" charset="0"/>
                        </a:rPr>
                        <a:t>Tips for Success</a:t>
                      </a:r>
                    </a:p>
                  </a:txBody>
                  <a:tcPr marL="82515" marR="82515"/>
                </a:tc>
                <a:tc>
                  <a:txBody>
                    <a:bodyPr/>
                    <a:lstStyle/>
                    <a:p>
                      <a:pPr>
                        <a:spcAft>
                          <a:spcPts val="600"/>
                        </a:spcAft>
                      </a:pPr>
                      <a:r>
                        <a:rPr lang="en-US" sz="2400" dirty="0">
                          <a:latin typeface="Calibri" pitchFamily="34" charset="0"/>
                        </a:rPr>
                        <a:t>You may use a nerf</a:t>
                      </a:r>
                      <a:r>
                        <a:rPr lang="en-US" sz="2400" baseline="0" dirty="0">
                          <a:latin typeface="Calibri" pitchFamily="34" charset="0"/>
                        </a:rPr>
                        <a:t> ball</a:t>
                      </a:r>
                      <a:r>
                        <a:rPr lang="en-US" sz="2400" dirty="0">
                          <a:latin typeface="Calibri" pitchFamily="34" charset="0"/>
                        </a:rPr>
                        <a:t> or other piece</a:t>
                      </a:r>
                      <a:r>
                        <a:rPr lang="en-US" sz="2400" baseline="0" dirty="0">
                          <a:latin typeface="Calibri" pitchFamily="34" charset="0"/>
                        </a:rPr>
                        <a:t> of pliable equipment that can be placed under the student’s chest to help them know what a 90 degree bend in the arm feels like.  </a:t>
                      </a:r>
                    </a:p>
                    <a:p>
                      <a:pPr>
                        <a:spcAft>
                          <a:spcPts val="600"/>
                        </a:spcAft>
                      </a:pPr>
                      <a:r>
                        <a:rPr lang="en-US" sz="2000" i="1" kern="1200" baseline="0" dirty="0">
                          <a:solidFill>
                            <a:schemeClr val="dk1"/>
                          </a:solidFill>
                          <a:latin typeface="Calibri" pitchFamily="34" charset="0"/>
                          <a:ea typeface="+mn-ea"/>
                          <a:cs typeface="+mn-cs"/>
                        </a:rPr>
                        <a:t>It may be helpful to make a recording with a voiceover that counts the number of 90° push-ups for the students (record the teacher counting over the cadence CD).</a:t>
                      </a:r>
                      <a:endParaRPr lang="en-US" sz="2000" i="1" dirty="0">
                        <a:latin typeface="Calibri" pitchFamily="34" charset="0"/>
                      </a:endParaRPr>
                    </a:p>
                  </a:txBody>
                  <a:tcPr marL="82515" marR="8251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313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28800" y="685801"/>
            <a:ext cx="8229600" cy="715963"/>
          </a:xfrm>
        </p:spPr>
        <p:txBody>
          <a:bodyPr/>
          <a:lstStyle/>
          <a:p>
            <a:pPr algn="l" eaLnBrk="1" hangingPunct="1"/>
            <a:r>
              <a:rPr lang="en-US" sz="4000">
                <a:latin typeface="Calibri" panose="020F0502020204030204" pitchFamily="34" charset="0"/>
              </a:rPr>
              <a:t>Back-Saver Sit and Reach</a:t>
            </a:r>
          </a:p>
        </p:txBody>
      </p:sp>
      <p:graphicFrame>
        <p:nvGraphicFramePr>
          <p:cNvPr id="4" name="Content Placeholder 3"/>
          <p:cNvGraphicFramePr>
            <a:graphicFrameLocks noGrp="1"/>
          </p:cNvGraphicFramePr>
          <p:nvPr>
            <p:ph idx="1"/>
          </p:nvPr>
        </p:nvGraphicFramePr>
        <p:xfrm>
          <a:off x="1676400" y="1327151"/>
          <a:ext cx="8839200" cy="5465764"/>
        </p:xfrm>
        <a:graphic>
          <a:graphicData uri="http://schemas.openxmlformats.org/drawingml/2006/table">
            <a:tbl>
              <a:tblPr bandRow="1">
                <a:tableStyleId>{5C22544A-7EE6-4342-B048-85BDC9FD1C3A}</a:tableStyleId>
              </a:tblPr>
              <a:tblGrid>
                <a:gridCol w="1783348">
                  <a:extLst>
                    <a:ext uri="{9D8B030D-6E8A-4147-A177-3AD203B41FA5}">
                      <a16:colId xmlns:a16="http://schemas.microsoft.com/office/drawing/2014/main" val="20000"/>
                    </a:ext>
                  </a:extLst>
                </a:gridCol>
                <a:gridCol w="7055852">
                  <a:extLst>
                    <a:ext uri="{9D8B030D-6E8A-4147-A177-3AD203B41FA5}">
                      <a16:colId xmlns:a16="http://schemas.microsoft.com/office/drawing/2014/main" val="20001"/>
                    </a:ext>
                  </a:extLst>
                </a:gridCol>
              </a:tblGrid>
              <a:tr h="822967">
                <a:tc>
                  <a:txBody>
                    <a:bodyPr/>
                    <a:lstStyle/>
                    <a:p>
                      <a:r>
                        <a:rPr lang="en-US" sz="2400" baseline="0" dirty="0">
                          <a:latin typeface="Calibri" pitchFamily="34" charset="0"/>
                        </a:rPr>
                        <a:t>What does it measure?</a:t>
                      </a:r>
                    </a:p>
                  </a:txBody>
                  <a:tcPr/>
                </a:tc>
                <a:tc>
                  <a:txBody>
                    <a:bodyPr/>
                    <a:lstStyle/>
                    <a:p>
                      <a:r>
                        <a:rPr lang="en-US" sz="2400" dirty="0">
                          <a:latin typeface="Calibri" pitchFamily="34" charset="0"/>
                        </a:rPr>
                        <a:t>Flexibility</a:t>
                      </a:r>
                    </a:p>
                  </a:txBody>
                  <a:tcPr/>
                </a:tc>
                <a:extLst>
                  <a:ext uri="{0D108BD9-81ED-4DB2-BD59-A6C34878D82A}">
                    <a16:rowId xmlns:a16="http://schemas.microsoft.com/office/drawing/2014/main" val="10000"/>
                  </a:ext>
                </a:extLst>
              </a:tr>
              <a:tr h="893725">
                <a:tc>
                  <a:txBody>
                    <a:bodyPr/>
                    <a:lstStyle/>
                    <a:p>
                      <a:r>
                        <a:rPr lang="en-US" sz="2400" dirty="0">
                          <a:latin typeface="Calibri" pitchFamily="34" charset="0"/>
                        </a:rPr>
                        <a:t>Why is</a:t>
                      </a:r>
                      <a:r>
                        <a:rPr lang="en-US" sz="2400" baseline="0" dirty="0">
                          <a:latin typeface="Calibri" pitchFamily="34" charset="0"/>
                        </a:rPr>
                        <a:t> it important?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Calibri" pitchFamily="34" charset="0"/>
                          <a:ea typeface="+mn-ea"/>
                          <a:cs typeface="+mn-cs"/>
                        </a:rPr>
                        <a:t>Allows you to participate in a wide range of physical activities.</a:t>
                      </a:r>
                      <a:r>
                        <a:rPr lang="en-US" sz="2400" kern="1200" baseline="0" dirty="0">
                          <a:solidFill>
                            <a:schemeClr val="dk1"/>
                          </a:solidFill>
                          <a:latin typeface="Calibri" pitchFamily="34" charset="0"/>
                          <a:ea typeface="+mn-ea"/>
                          <a:cs typeface="+mn-cs"/>
                        </a:rPr>
                        <a:t> It </a:t>
                      </a:r>
                      <a:r>
                        <a:rPr lang="en-US" sz="2400" kern="1200" dirty="0">
                          <a:solidFill>
                            <a:schemeClr val="dk1"/>
                          </a:solidFill>
                          <a:latin typeface="Calibri" pitchFamily="34" charset="0"/>
                          <a:ea typeface="+mn-ea"/>
                          <a:cs typeface="+mn-cs"/>
                        </a:rPr>
                        <a:t>reduces injury, low back pain, and stress.</a:t>
                      </a:r>
                    </a:p>
                  </a:txBody>
                  <a:tcPr/>
                </a:tc>
                <a:extLst>
                  <a:ext uri="{0D108BD9-81ED-4DB2-BD59-A6C34878D82A}">
                    <a16:rowId xmlns:a16="http://schemas.microsoft.com/office/drawing/2014/main" val="10001"/>
                  </a:ext>
                </a:extLst>
              </a:tr>
              <a:tr h="3749072">
                <a:tc>
                  <a:txBody>
                    <a:bodyPr/>
                    <a:lstStyle/>
                    <a:p>
                      <a:r>
                        <a:rPr lang="en-US" sz="2400" dirty="0">
                          <a:latin typeface="Calibri" pitchFamily="34" charset="0"/>
                        </a:rPr>
                        <a:t>How is it done?</a:t>
                      </a:r>
                    </a:p>
                  </a:txBody>
                  <a:tcPr/>
                </a:tc>
                <a:tc>
                  <a:txBody>
                    <a:bodyPr/>
                    <a:lstStyle/>
                    <a:p>
                      <a:pPr marL="514350" indent="-514350">
                        <a:buFont typeface="Georgia" pitchFamily="18" charset="0"/>
                        <a:buAutoNum type="arabicPeriod"/>
                      </a:pPr>
                      <a:r>
                        <a:rPr lang="en-US" sz="2400" dirty="0">
                          <a:latin typeface="Calibri" pitchFamily="34" charset="0"/>
                        </a:rPr>
                        <a:t>Remove shoes.</a:t>
                      </a:r>
                    </a:p>
                    <a:p>
                      <a:pPr marL="514350" indent="-514350">
                        <a:buFont typeface="Georgia" pitchFamily="18" charset="0"/>
                        <a:buAutoNum type="arabicPeriod"/>
                      </a:pPr>
                      <a:r>
                        <a:rPr lang="en-US" sz="2400" dirty="0">
                          <a:latin typeface="Calibri" pitchFamily="34" charset="0"/>
                        </a:rPr>
                        <a:t>Extend one leg fully and bend other leg with the sole of the foot flat on the floor 2-3 inches to the side of straight knee.</a:t>
                      </a:r>
                    </a:p>
                    <a:p>
                      <a:pPr marL="514350" indent="-514350">
                        <a:buFont typeface="Georgia" pitchFamily="18" charset="0"/>
                        <a:buAutoNum type="arabicPeriod"/>
                      </a:pPr>
                      <a:r>
                        <a:rPr lang="en-US" sz="2400" dirty="0">
                          <a:latin typeface="Calibri" pitchFamily="34" charset="0"/>
                        </a:rPr>
                        <a:t>Arms straight out in front, palms down, hands on top of each other, fingers even.  </a:t>
                      </a:r>
                    </a:p>
                    <a:p>
                      <a:pPr marL="514350" indent="-514350">
                        <a:buFont typeface="Georgia" pitchFamily="18" charset="0"/>
                        <a:buAutoNum type="arabicPeriod"/>
                      </a:pPr>
                      <a:r>
                        <a:rPr lang="en-US" sz="2400" dirty="0">
                          <a:latin typeface="Calibri" pitchFamily="34" charset="0"/>
                        </a:rPr>
                        <a:t>Reach forward with both hands</a:t>
                      </a:r>
                      <a:r>
                        <a:rPr lang="en-US" sz="2400" baseline="0" dirty="0">
                          <a:latin typeface="Calibri" pitchFamily="34" charset="0"/>
                        </a:rPr>
                        <a:t> even, back straight and head up. Repeat</a:t>
                      </a:r>
                      <a:r>
                        <a:rPr lang="en-US" sz="2400" dirty="0">
                          <a:latin typeface="Calibri" pitchFamily="34" charset="0"/>
                        </a:rPr>
                        <a:t> 4 times and hold the position of the fourth reach for at least 1 second.</a:t>
                      </a:r>
                    </a:p>
                    <a:p>
                      <a:pPr marL="514350" indent="-514350">
                        <a:buFont typeface="Georgia" pitchFamily="18" charset="0"/>
                        <a:buAutoNum type="arabicPeriod"/>
                      </a:pPr>
                      <a:r>
                        <a:rPr lang="en-US" sz="2400" dirty="0">
                          <a:latin typeface="Calibri" pitchFamily="34" charset="0"/>
                        </a:rPr>
                        <a:t>Repeat with the other leg.</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8052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609600"/>
            <a:ext cx="8305800" cy="762000"/>
          </a:xfrm>
        </p:spPr>
        <p:txBody>
          <a:bodyPr/>
          <a:lstStyle/>
          <a:p>
            <a:pPr algn="l" eaLnBrk="1" hangingPunct="1"/>
            <a:r>
              <a:rPr lang="en-US" sz="4000">
                <a:latin typeface="Calibri" panose="020F0502020204030204" pitchFamily="34" charset="0"/>
              </a:rPr>
              <a:t>Back-Saver Sit and Reach (cont.)</a:t>
            </a:r>
          </a:p>
        </p:txBody>
      </p:sp>
      <p:graphicFrame>
        <p:nvGraphicFramePr>
          <p:cNvPr id="4" name="Content Placeholder 3"/>
          <p:cNvGraphicFramePr>
            <a:graphicFrameLocks noGrp="1"/>
          </p:cNvGraphicFramePr>
          <p:nvPr>
            <p:ph idx="1"/>
          </p:nvPr>
        </p:nvGraphicFramePr>
        <p:xfrm>
          <a:off x="1676400" y="1676400"/>
          <a:ext cx="8839200" cy="4389613"/>
        </p:xfrm>
        <a:graphic>
          <a:graphicData uri="http://schemas.openxmlformats.org/drawingml/2006/table">
            <a:tbl>
              <a:tblPr bandRow="1">
                <a:tableStyleId>{5C22544A-7EE6-4342-B048-85BDC9FD1C3A}</a:tableStyleId>
              </a:tblPr>
              <a:tblGrid>
                <a:gridCol w="2291646">
                  <a:extLst>
                    <a:ext uri="{9D8B030D-6E8A-4147-A177-3AD203B41FA5}">
                      <a16:colId xmlns:a16="http://schemas.microsoft.com/office/drawing/2014/main" val="20000"/>
                    </a:ext>
                  </a:extLst>
                </a:gridCol>
                <a:gridCol w="6547554">
                  <a:extLst>
                    <a:ext uri="{9D8B030D-6E8A-4147-A177-3AD203B41FA5}">
                      <a16:colId xmlns:a16="http://schemas.microsoft.com/office/drawing/2014/main" val="20001"/>
                    </a:ext>
                  </a:extLst>
                </a:gridCol>
              </a:tblGrid>
              <a:tr h="915514">
                <a:tc>
                  <a:txBody>
                    <a:bodyPr/>
                    <a:lstStyle/>
                    <a:p>
                      <a:r>
                        <a:rPr lang="en-US" sz="2400" dirty="0">
                          <a:latin typeface="Calibri" pitchFamily="34" charset="0"/>
                        </a:rPr>
                        <a:t>Safety Considerations</a:t>
                      </a:r>
                    </a:p>
                  </a:txBody>
                  <a:tcPr marL="82515" marR="82515" marT="45715" marB="45715"/>
                </a:tc>
                <a:tc>
                  <a:txBody>
                    <a:bodyPr/>
                    <a:lstStyle/>
                    <a:p>
                      <a:pPr marL="342900" indent="-342900">
                        <a:buFont typeface="+mj-lt"/>
                        <a:buNone/>
                      </a:pPr>
                      <a:r>
                        <a:rPr lang="en-US" sz="2400" baseline="0" dirty="0">
                          <a:latin typeface="Calibri" pitchFamily="34" charset="0"/>
                        </a:rPr>
                        <a:t>Do not allow students to reach beyond 12 inches.  </a:t>
                      </a:r>
                      <a:endParaRPr lang="en-US" sz="2400" dirty="0">
                        <a:latin typeface="Calibri" pitchFamily="34" charset="0"/>
                      </a:endParaRPr>
                    </a:p>
                  </a:txBody>
                  <a:tcPr marL="82515" marR="82515" marT="45715" marB="45715"/>
                </a:tc>
                <a:extLst>
                  <a:ext uri="{0D108BD9-81ED-4DB2-BD59-A6C34878D82A}">
                    <a16:rowId xmlns:a16="http://schemas.microsoft.com/office/drawing/2014/main" val="10000"/>
                  </a:ext>
                </a:extLst>
              </a:tr>
              <a:tr h="1554296">
                <a:tc>
                  <a:txBody>
                    <a:bodyPr/>
                    <a:lstStyle/>
                    <a:p>
                      <a:r>
                        <a:rPr lang="en-US" sz="2400" dirty="0">
                          <a:latin typeface="Calibri" pitchFamily="34" charset="0"/>
                        </a:rPr>
                        <a:t>Scoring</a:t>
                      </a:r>
                    </a:p>
                  </a:txBody>
                  <a:tcPr marL="82515" marR="82515" marT="45715" marB="45715"/>
                </a:tc>
                <a:tc>
                  <a:txBody>
                    <a:bodyPr/>
                    <a:lstStyle/>
                    <a:p>
                      <a:r>
                        <a:rPr lang="en-US" sz="2400" dirty="0">
                          <a:latin typeface="Calibri" pitchFamily="34" charset="0"/>
                        </a:rPr>
                        <a:t>Number of inches</a:t>
                      </a:r>
                      <a:r>
                        <a:rPr lang="en-US" sz="2400" baseline="0" dirty="0">
                          <a:latin typeface="Calibri" pitchFamily="34" charset="0"/>
                        </a:rPr>
                        <a:t> on each side to the nearest </a:t>
                      </a:r>
                    </a:p>
                    <a:p>
                      <a:r>
                        <a:rPr lang="en-US" sz="2400" baseline="0" dirty="0">
                          <a:latin typeface="Calibri" pitchFamily="34" charset="0"/>
                        </a:rPr>
                        <a:t>½ inch reached, to a max score of 12 inches.</a:t>
                      </a:r>
                    </a:p>
                    <a:p>
                      <a:r>
                        <a:rPr lang="en-US" sz="2400" baseline="0" dirty="0">
                          <a:latin typeface="Calibri" pitchFamily="34" charset="0"/>
                        </a:rPr>
                        <a:t>BE SURE TO USE THE CORRECT SCALE </a:t>
                      </a:r>
                      <a:r>
                        <a:rPr lang="en-US" sz="2400" baseline="0">
                          <a:latin typeface="Calibri" pitchFamily="34" charset="0"/>
                        </a:rPr>
                        <a:t>ON THE BOX – INCHES </a:t>
                      </a:r>
                      <a:endParaRPr lang="en-US" sz="2400" dirty="0">
                        <a:latin typeface="Calibri" pitchFamily="34" charset="0"/>
                      </a:endParaRPr>
                    </a:p>
                  </a:txBody>
                  <a:tcPr marL="82515" marR="82515" marT="45715" marB="45715"/>
                </a:tc>
                <a:extLst>
                  <a:ext uri="{0D108BD9-81ED-4DB2-BD59-A6C34878D82A}">
                    <a16:rowId xmlns:a16="http://schemas.microsoft.com/office/drawing/2014/main" val="10001"/>
                  </a:ext>
                </a:extLst>
              </a:tr>
              <a:tr h="1919629">
                <a:tc>
                  <a:txBody>
                    <a:bodyPr/>
                    <a:lstStyle/>
                    <a:p>
                      <a:r>
                        <a:rPr lang="en-US" sz="2400" dirty="0">
                          <a:latin typeface="Calibri" pitchFamily="34" charset="0"/>
                        </a:rPr>
                        <a:t>Tips for Success</a:t>
                      </a:r>
                    </a:p>
                  </a:txBody>
                  <a:tcPr marL="82515" marR="82515" marT="45715" marB="45715"/>
                </a:tc>
                <a:tc>
                  <a:txBody>
                    <a:bodyPr/>
                    <a:lstStyle/>
                    <a:p>
                      <a:pPr marL="342900" indent="-342900">
                        <a:buFont typeface="+mj-lt"/>
                        <a:buAutoNum type="arabicPeriod"/>
                      </a:pPr>
                      <a:r>
                        <a:rPr lang="en-US" sz="2400" dirty="0">
                          <a:latin typeface="Calibri" pitchFamily="34" charset="0"/>
                        </a:rPr>
                        <a:t>Hands should reach forward evenly.</a:t>
                      </a:r>
                    </a:p>
                    <a:p>
                      <a:pPr marL="342900" indent="-342900">
                        <a:buFont typeface="+mj-lt"/>
                        <a:buAutoNum type="arabicPeriod"/>
                      </a:pPr>
                      <a:r>
                        <a:rPr lang="en-US" sz="2400" dirty="0">
                          <a:latin typeface="Calibri" pitchFamily="34" charset="0"/>
                        </a:rPr>
                        <a:t>The trial</a:t>
                      </a:r>
                      <a:r>
                        <a:rPr lang="en-US" sz="2400" baseline="0" dirty="0">
                          <a:latin typeface="Calibri" pitchFamily="34" charset="0"/>
                        </a:rPr>
                        <a:t> should be repeated if the hands reach unevenly or the knee bends.</a:t>
                      </a:r>
                      <a:endParaRPr lang="en-US" sz="2400" dirty="0">
                        <a:latin typeface="Calibri" pitchFamily="34" charset="0"/>
                      </a:endParaRPr>
                    </a:p>
                  </a:txBody>
                  <a:tcPr marL="82515" marR="82515" marT="45715" marB="4571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9197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28800" y="762000"/>
            <a:ext cx="8229600" cy="609600"/>
          </a:xfrm>
        </p:spPr>
        <p:txBody>
          <a:bodyPr>
            <a:normAutofit fontScale="90000"/>
          </a:bodyPr>
          <a:lstStyle/>
          <a:p>
            <a:pPr algn="l" eaLnBrk="1" hangingPunct="1"/>
            <a:r>
              <a:rPr lang="en-US" sz="4000">
                <a:latin typeface="Calibri" panose="020F0502020204030204" pitchFamily="34" charset="0"/>
              </a:rPr>
              <a:t>Body Mass Index</a:t>
            </a:r>
          </a:p>
        </p:txBody>
      </p:sp>
      <p:graphicFrame>
        <p:nvGraphicFramePr>
          <p:cNvPr id="4" name="Content Placeholder 3"/>
          <p:cNvGraphicFramePr>
            <a:graphicFrameLocks noGrp="1"/>
          </p:cNvGraphicFramePr>
          <p:nvPr>
            <p:ph idx="1"/>
          </p:nvPr>
        </p:nvGraphicFramePr>
        <p:xfrm>
          <a:off x="1676400" y="1676400"/>
          <a:ext cx="8839200" cy="4114799"/>
        </p:xfrm>
        <a:graphic>
          <a:graphicData uri="http://schemas.openxmlformats.org/drawingml/2006/table">
            <a:tbl>
              <a:tblPr bandRow="1">
                <a:tableStyleId>{5C22544A-7EE6-4342-B048-85BDC9FD1C3A}</a:tableStyleId>
              </a:tblPr>
              <a:tblGrid>
                <a:gridCol w="1720906">
                  <a:extLst>
                    <a:ext uri="{9D8B030D-6E8A-4147-A177-3AD203B41FA5}">
                      <a16:colId xmlns:a16="http://schemas.microsoft.com/office/drawing/2014/main" val="20000"/>
                    </a:ext>
                  </a:extLst>
                </a:gridCol>
                <a:gridCol w="7118294">
                  <a:extLst>
                    <a:ext uri="{9D8B030D-6E8A-4147-A177-3AD203B41FA5}">
                      <a16:colId xmlns:a16="http://schemas.microsoft.com/office/drawing/2014/main" val="20001"/>
                    </a:ext>
                  </a:extLst>
                </a:gridCol>
              </a:tblGrid>
              <a:tr h="1156217">
                <a:tc>
                  <a:txBody>
                    <a:bodyPr/>
                    <a:lstStyle/>
                    <a:p>
                      <a:r>
                        <a:rPr lang="en-US" sz="2400" baseline="0" dirty="0">
                          <a:latin typeface="Calibri" pitchFamily="34" charset="0"/>
                        </a:rPr>
                        <a:t>What does it measure?</a:t>
                      </a:r>
                    </a:p>
                  </a:txBody>
                  <a:tcPr/>
                </a:tc>
                <a:tc>
                  <a:txBody>
                    <a:bodyPr/>
                    <a:lstStyle/>
                    <a:p>
                      <a:r>
                        <a:rPr lang="en-US" sz="2400" u="none" dirty="0">
                          <a:latin typeface="Calibri" pitchFamily="34" charset="0"/>
                        </a:rPr>
                        <a:t>An</a:t>
                      </a:r>
                      <a:r>
                        <a:rPr lang="en-US" sz="2400" u="none" baseline="0" dirty="0">
                          <a:latin typeface="Calibri" pitchFamily="34" charset="0"/>
                        </a:rPr>
                        <a:t> e</a:t>
                      </a:r>
                      <a:r>
                        <a:rPr lang="en-US" sz="2400" u="none" dirty="0">
                          <a:latin typeface="Calibri" pitchFamily="34" charset="0"/>
                        </a:rPr>
                        <a:t>stimate of a person's body composition</a:t>
                      </a:r>
                      <a:r>
                        <a:rPr lang="en-US" sz="2400" u="none" baseline="0" dirty="0">
                          <a:latin typeface="Calibri" pitchFamily="34" charset="0"/>
                        </a:rPr>
                        <a:t> (muscle vs. fat mass) </a:t>
                      </a:r>
                      <a:r>
                        <a:rPr lang="en-US" sz="2400" u="none" dirty="0">
                          <a:latin typeface="Calibri" pitchFamily="34" charset="0"/>
                        </a:rPr>
                        <a:t> based on a person's weight and height</a:t>
                      </a:r>
                    </a:p>
                  </a:txBody>
                  <a:tcPr/>
                </a:tc>
                <a:extLst>
                  <a:ext uri="{0D108BD9-81ED-4DB2-BD59-A6C34878D82A}">
                    <a16:rowId xmlns:a16="http://schemas.microsoft.com/office/drawing/2014/main" val="10000"/>
                  </a:ext>
                </a:extLst>
              </a:tr>
              <a:tr h="1445272">
                <a:tc>
                  <a:txBody>
                    <a:bodyPr/>
                    <a:lstStyle/>
                    <a:p>
                      <a:r>
                        <a:rPr lang="en-US" sz="2400" dirty="0">
                          <a:latin typeface="Calibri" pitchFamily="34" charset="0"/>
                        </a:rPr>
                        <a:t>Why is</a:t>
                      </a:r>
                      <a:r>
                        <a:rPr lang="en-US" sz="2400" baseline="0" dirty="0">
                          <a:latin typeface="Calibri" pitchFamily="34" charset="0"/>
                        </a:rPr>
                        <a:t> it important?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Calibri" pitchFamily="34" charset="0"/>
                          <a:ea typeface="+mn-ea"/>
                          <a:cs typeface="+mn-cs"/>
                        </a:rPr>
                        <a:t>High levels of body fatness are also associated with an increased risk of heart disease, stroke, and diabetes.   Too much body fat inhibits</a:t>
                      </a:r>
                      <a:r>
                        <a:rPr lang="en-US" sz="2400" kern="1200" baseline="0" dirty="0">
                          <a:solidFill>
                            <a:schemeClr val="dk1"/>
                          </a:solidFill>
                          <a:latin typeface="Calibri" pitchFamily="34" charset="0"/>
                          <a:ea typeface="+mn-ea"/>
                          <a:cs typeface="+mn-cs"/>
                        </a:rPr>
                        <a:t> performance and daily living.</a:t>
                      </a:r>
                    </a:p>
                  </a:txBody>
                  <a:tcPr/>
                </a:tc>
                <a:extLst>
                  <a:ext uri="{0D108BD9-81ED-4DB2-BD59-A6C34878D82A}">
                    <a16:rowId xmlns:a16="http://schemas.microsoft.com/office/drawing/2014/main" val="10001"/>
                  </a:ext>
                </a:extLst>
              </a:tr>
              <a:tr h="1513310">
                <a:tc>
                  <a:txBody>
                    <a:bodyPr/>
                    <a:lstStyle/>
                    <a:p>
                      <a:r>
                        <a:rPr lang="en-US" sz="2400" dirty="0">
                          <a:latin typeface="Calibri" pitchFamily="34" charset="0"/>
                        </a:rPr>
                        <a:t>How is it done?</a:t>
                      </a:r>
                    </a:p>
                  </a:txBody>
                  <a:tcPr/>
                </a:tc>
                <a:tc>
                  <a:txBody>
                    <a:bodyPr/>
                    <a:lstStyle/>
                    <a:p>
                      <a:pPr marL="0" indent="-342900" algn="l">
                        <a:buFont typeface="+mj-lt"/>
                        <a:buNone/>
                      </a:pPr>
                      <a:r>
                        <a:rPr lang="en-US" sz="2400" dirty="0">
                          <a:latin typeface="Calibri" pitchFamily="34" charset="0"/>
                        </a:rPr>
                        <a:t>Body</a:t>
                      </a:r>
                      <a:r>
                        <a:rPr lang="en-US" sz="2400" baseline="0" dirty="0">
                          <a:latin typeface="Calibri" pitchFamily="34" charset="0"/>
                        </a:rPr>
                        <a:t> Mass Index is determined using </a:t>
                      </a:r>
                      <a:r>
                        <a:rPr lang="en-US" sz="2400" b="1" baseline="0" dirty="0">
                          <a:latin typeface="Calibri" pitchFamily="34" charset="0"/>
                        </a:rPr>
                        <a:t>height</a:t>
                      </a:r>
                      <a:r>
                        <a:rPr lang="en-US" sz="2400" baseline="0" dirty="0">
                          <a:latin typeface="Calibri" pitchFamily="34" charset="0"/>
                        </a:rPr>
                        <a:t> and </a:t>
                      </a:r>
                      <a:r>
                        <a:rPr lang="en-US" sz="2400" b="1" baseline="0" dirty="0">
                          <a:latin typeface="Calibri" pitchFamily="34" charset="0"/>
                        </a:rPr>
                        <a:t>weight.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844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28800" y="838200"/>
            <a:ext cx="7239000" cy="1143000"/>
          </a:xfrm>
        </p:spPr>
        <p:txBody>
          <a:bodyPr>
            <a:normAutofit fontScale="90000"/>
          </a:bodyPr>
          <a:lstStyle/>
          <a:p>
            <a:pPr algn="l" eaLnBrk="1" hangingPunct="1"/>
            <a:r>
              <a:rPr lang="en-US" sz="4000">
                <a:latin typeface="Calibri" panose="020F0502020204030204" pitchFamily="34" charset="0"/>
              </a:rPr>
              <a:t>Body Mass Index (cont.)</a:t>
            </a:r>
            <a:br>
              <a:rPr lang="en-US" sz="4000">
                <a:latin typeface="Calibri" panose="020F0502020204030204" pitchFamily="34" charset="0"/>
              </a:rPr>
            </a:br>
            <a:r>
              <a:rPr lang="en-US" sz="4000">
                <a:latin typeface="Calibri" panose="020F0502020204030204" pitchFamily="34" charset="0"/>
              </a:rPr>
              <a:t>Measuring Height </a:t>
            </a:r>
          </a:p>
        </p:txBody>
      </p:sp>
      <p:graphicFrame>
        <p:nvGraphicFramePr>
          <p:cNvPr id="4" name="Table 3"/>
          <p:cNvGraphicFramePr>
            <a:graphicFrameLocks noGrp="1"/>
          </p:cNvGraphicFramePr>
          <p:nvPr>
            <p:extLst>
              <p:ext uri="{D42A27DB-BD31-4B8C-83A1-F6EECF244321}">
                <p14:modId xmlns:p14="http://schemas.microsoft.com/office/powerpoint/2010/main" val="4179679670"/>
              </p:ext>
            </p:extLst>
          </p:nvPr>
        </p:nvGraphicFramePr>
        <p:xfrm>
          <a:off x="1676400" y="1981200"/>
          <a:ext cx="8839200" cy="4191000"/>
        </p:xfrm>
        <a:graphic>
          <a:graphicData uri="http://schemas.openxmlformats.org/drawingml/2006/table">
            <a:tbl>
              <a:tblPr bandRow="1">
                <a:tableStyleId>{5C22544A-7EE6-4342-B048-85BDC9FD1C3A}</a:tableStyleId>
              </a:tblPr>
              <a:tblGrid>
                <a:gridCol w="1720907">
                  <a:extLst>
                    <a:ext uri="{9D8B030D-6E8A-4147-A177-3AD203B41FA5}">
                      <a16:colId xmlns:a16="http://schemas.microsoft.com/office/drawing/2014/main" val="20000"/>
                    </a:ext>
                  </a:extLst>
                </a:gridCol>
                <a:gridCol w="7118293">
                  <a:extLst>
                    <a:ext uri="{9D8B030D-6E8A-4147-A177-3AD203B41FA5}">
                      <a16:colId xmlns:a16="http://schemas.microsoft.com/office/drawing/2014/main" val="20001"/>
                    </a:ext>
                  </a:extLst>
                </a:gridCol>
              </a:tblGrid>
              <a:tr h="4191000">
                <a:tc>
                  <a:txBody>
                    <a:bodyPr/>
                    <a:lstStyle/>
                    <a:p>
                      <a:r>
                        <a:rPr lang="en-US" sz="2400" dirty="0">
                          <a:latin typeface="Calibri" pitchFamily="34" charset="0"/>
                        </a:rPr>
                        <a:t>How is it done?</a:t>
                      </a:r>
                    </a:p>
                    <a:p>
                      <a:endParaRPr lang="en-US" sz="2400" dirty="0">
                        <a:latin typeface="Calibri" pitchFamily="34" charset="0"/>
                      </a:endParaRPr>
                    </a:p>
                    <a:p>
                      <a:endParaRPr lang="en-US" sz="2400" dirty="0">
                        <a:latin typeface="Calibri" pitchFamily="34"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kern="1200" dirty="0">
                          <a:solidFill>
                            <a:schemeClr val="dk1"/>
                          </a:solidFill>
                          <a:latin typeface="Calibri" pitchFamily="34" charset="0"/>
                          <a:ea typeface="+mn-ea"/>
                          <a:cs typeface="+mn-cs"/>
                        </a:rPr>
                        <a:t>Students remove shoes, heavy clothing, hats and barrettes.</a:t>
                      </a:r>
                      <a:r>
                        <a:rPr lang="en-US" sz="2400" kern="1200" baseline="0" dirty="0">
                          <a:solidFill>
                            <a:schemeClr val="dk1"/>
                          </a:solidFill>
                          <a:latin typeface="Calibri" pitchFamily="34" charset="0"/>
                          <a:ea typeface="+mn-ea"/>
                          <a:cs typeface="+mn-cs"/>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schemeClr val="bg1"/>
                          </a:solidFill>
                          <a:effectLst/>
                          <a:latin typeface="Calibri" pitchFamily="34" charset="0"/>
                        </a:rPr>
                        <a:t>Have student stand with back and feet against wall on a flat surface. The height</a:t>
                      </a:r>
                      <a:r>
                        <a:rPr lang="en-US" sz="2400" baseline="0" dirty="0">
                          <a:solidFill>
                            <a:schemeClr val="bg1"/>
                          </a:solidFill>
                          <a:effectLst/>
                          <a:latin typeface="Calibri" pitchFamily="34" charset="0"/>
                        </a:rPr>
                        <a:t> chart</a:t>
                      </a:r>
                      <a:r>
                        <a:rPr lang="en-US" sz="2400" dirty="0">
                          <a:solidFill>
                            <a:schemeClr val="bg1"/>
                          </a:solidFill>
                          <a:effectLst/>
                          <a:latin typeface="Calibri" pitchFamily="34" charset="0"/>
                        </a:rPr>
                        <a:t> should run down the center of student’s back.</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kern="1200" dirty="0">
                          <a:solidFill>
                            <a:schemeClr val="bg1"/>
                          </a:solidFill>
                          <a:effectLst/>
                          <a:latin typeface="Calibri" pitchFamily="34" charset="0"/>
                          <a:ea typeface="+mn-ea"/>
                          <a:cs typeface="+mn-cs"/>
                        </a:rPr>
                        <a:t>Weight should be evenly distributed, shoulders relaxed, legs straight, arms at side, and buttocks and shoulders should touch the wall.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schemeClr val="bg1"/>
                          </a:solidFill>
                          <a:effectLst/>
                          <a:latin typeface="Calibri" pitchFamily="34" charset="0"/>
                        </a:rPr>
                        <a:t>Place rafter square against wall and lower it until the square firmly touches the crown of the student’s head.</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120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46451778"/>
              </p:ext>
            </p:extLst>
          </p:nvPr>
        </p:nvGraphicFramePr>
        <p:xfrm>
          <a:off x="1524001" y="1295400"/>
          <a:ext cx="9143999" cy="47244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76399">
                  <a:extLst>
                    <a:ext uri="{9D8B030D-6E8A-4147-A177-3AD203B41FA5}">
                      <a16:colId xmlns:a16="http://schemas.microsoft.com/office/drawing/2014/main" val="20005"/>
                    </a:ext>
                  </a:extLst>
                </a:gridCol>
              </a:tblGrid>
              <a:tr h="755773">
                <a:tc>
                  <a:txBody>
                    <a:bodyPr/>
                    <a:lstStyle/>
                    <a:p>
                      <a:endParaRPr lang="en-US" sz="2200" dirty="0"/>
                    </a:p>
                  </a:txBody>
                  <a:tcPr/>
                </a:tc>
                <a:tc>
                  <a:txBody>
                    <a:bodyPr/>
                    <a:lstStyle/>
                    <a:p>
                      <a:pPr algn="ctr"/>
                      <a:r>
                        <a:rPr lang="en-US" sz="2200" dirty="0">
                          <a:latin typeface="Calibri" pitchFamily="34" charset="0"/>
                        </a:rPr>
                        <a:t>Aerobic Capacity</a:t>
                      </a:r>
                    </a:p>
                  </a:txBody>
                  <a:tcPr/>
                </a:tc>
                <a:tc>
                  <a:txBody>
                    <a:bodyPr/>
                    <a:lstStyle/>
                    <a:p>
                      <a:pPr algn="ctr"/>
                      <a:r>
                        <a:rPr lang="en-US" sz="2200" dirty="0">
                          <a:latin typeface="Calibri" pitchFamily="34" charset="0"/>
                        </a:rPr>
                        <a:t>Flexibility</a:t>
                      </a:r>
                    </a:p>
                  </a:txBody>
                  <a:tcPr/>
                </a:tc>
                <a:tc>
                  <a:txBody>
                    <a:bodyPr/>
                    <a:lstStyle/>
                    <a:p>
                      <a:pPr algn="ctr"/>
                      <a:r>
                        <a:rPr lang="en-US" sz="2200" dirty="0">
                          <a:latin typeface="Calibri" pitchFamily="34" charset="0"/>
                        </a:rPr>
                        <a:t>Muscular Strength</a:t>
                      </a:r>
                    </a:p>
                  </a:txBody>
                  <a:tcPr/>
                </a:tc>
                <a:tc>
                  <a:txBody>
                    <a:bodyPr/>
                    <a:lstStyle/>
                    <a:p>
                      <a:pPr algn="ctr"/>
                      <a:r>
                        <a:rPr lang="en-US" sz="2200" dirty="0">
                          <a:latin typeface="Calibri" pitchFamily="34" charset="0"/>
                        </a:rPr>
                        <a:t>Muscular Endurance</a:t>
                      </a:r>
                    </a:p>
                  </a:txBody>
                  <a:tcPr/>
                </a:tc>
                <a:tc>
                  <a:txBody>
                    <a:bodyPr/>
                    <a:lstStyle/>
                    <a:p>
                      <a:pPr algn="ctr"/>
                      <a:r>
                        <a:rPr lang="en-US" sz="2200" dirty="0">
                          <a:latin typeface="Calibri" pitchFamily="34" charset="0"/>
                        </a:rPr>
                        <a:t>Body Composition</a:t>
                      </a:r>
                    </a:p>
                  </a:txBody>
                  <a:tcPr/>
                </a:tc>
                <a:extLst>
                  <a:ext uri="{0D108BD9-81ED-4DB2-BD59-A6C34878D82A}">
                    <a16:rowId xmlns:a16="http://schemas.microsoft.com/office/drawing/2014/main" val="10000"/>
                  </a:ext>
                </a:extLst>
              </a:tr>
              <a:tr h="1088312">
                <a:tc>
                  <a:txBody>
                    <a:bodyPr/>
                    <a:lstStyle/>
                    <a:p>
                      <a:r>
                        <a:rPr lang="en-US" sz="2200" b="1" dirty="0">
                          <a:latin typeface="Calibri" pitchFamily="34" charset="0"/>
                        </a:rPr>
                        <a:t>Grades</a:t>
                      </a:r>
                    </a:p>
                  </a:txBody>
                  <a:tcPr/>
                </a:tc>
                <a:tc>
                  <a:txBody>
                    <a:bodyPr/>
                    <a:lstStyle/>
                    <a:p>
                      <a:pPr algn="ctr"/>
                      <a:r>
                        <a:rPr lang="en-US" sz="2200" b="1" dirty="0">
                          <a:latin typeface="Calibri" pitchFamily="34" charset="0"/>
                        </a:rPr>
                        <a:t>PACER or  One-Mile Run</a:t>
                      </a:r>
                    </a:p>
                  </a:txBody>
                  <a:tcPr/>
                </a:tc>
                <a:tc>
                  <a:txBody>
                    <a:bodyPr/>
                    <a:lstStyle/>
                    <a:p>
                      <a:pPr algn="ctr"/>
                      <a:r>
                        <a:rPr lang="en-US" sz="2200" b="1" dirty="0">
                          <a:latin typeface="Calibri" pitchFamily="34" charset="0"/>
                        </a:rPr>
                        <a:t>Back-Saver</a:t>
                      </a:r>
                      <a:r>
                        <a:rPr lang="en-US" sz="2200" b="1" baseline="0" dirty="0">
                          <a:latin typeface="Calibri" pitchFamily="34" charset="0"/>
                        </a:rPr>
                        <a:t> Sit and Reach</a:t>
                      </a:r>
                      <a:endParaRPr lang="en-US" sz="2200" b="1" dirty="0">
                        <a:latin typeface="Calibri" pitchFamily="34" charset="0"/>
                      </a:endParaRPr>
                    </a:p>
                  </a:txBody>
                  <a:tcPr/>
                </a:tc>
                <a:tc>
                  <a:txBody>
                    <a:bodyPr/>
                    <a:lstStyle/>
                    <a:p>
                      <a:pPr algn="ctr"/>
                      <a:r>
                        <a:rPr lang="en-US" sz="2200" b="1" dirty="0">
                          <a:latin typeface="Calibri" pitchFamily="34" charset="0"/>
                        </a:rPr>
                        <a:t>90</a:t>
                      </a:r>
                      <a:r>
                        <a:rPr lang="en-US" sz="2200" b="1" baseline="30000" dirty="0">
                          <a:latin typeface="Calibri" pitchFamily="34" charset="0"/>
                        </a:rPr>
                        <a:t>o</a:t>
                      </a:r>
                      <a:r>
                        <a:rPr lang="en-US" sz="2200" b="1" dirty="0">
                          <a:latin typeface="Calibri" pitchFamily="34" charset="0"/>
                        </a:rPr>
                        <a:t> Push-Up</a:t>
                      </a:r>
                    </a:p>
                  </a:txBody>
                  <a:tcPr/>
                </a:tc>
                <a:tc>
                  <a:txBody>
                    <a:bodyPr/>
                    <a:lstStyle/>
                    <a:p>
                      <a:pPr algn="ctr"/>
                      <a:r>
                        <a:rPr lang="en-US" sz="2200" b="1" dirty="0">
                          <a:latin typeface="Calibri" pitchFamily="34" charset="0"/>
                        </a:rPr>
                        <a:t>Curl-Up</a:t>
                      </a:r>
                    </a:p>
                  </a:txBody>
                  <a:tcPr/>
                </a:tc>
                <a:tc>
                  <a:txBody>
                    <a:bodyPr/>
                    <a:lstStyle/>
                    <a:p>
                      <a:pPr algn="ctr"/>
                      <a:r>
                        <a:rPr lang="en-US" sz="2200" b="1" dirty="0">
                          <a:latin typeface="Calibri" pitchFamily="34" charset="0"/>
                        </a:rPr>
                        <a:t>Ht and Wt</a:t>
                      </a:r>
                    </a:p>
                  </a:txBody>
                  <a:tcPr/>
                </a:tc>
                <a:extLst>
                  <a:ext uri="{0D108BD9-81ED-4DB2-BD59-A6C34878D82A}">
                    <a16:rowId xmlns:a16="http://schemas.microsoft.com/office/drawing/2014/main" val="10001"/>
                  </a:ext>
                </a:extLst>
              </a:tr>
              <a:tr h="1417320">
                <a:tc>
                  <a:txBody>
                    <a:bodyPr/>
                    <a:lstStyle/>
                    <a:p>
                      <a:pPr algn="ctr"/>
                      <a:r>
                        <a:rPr lang="en-US" sz="2200" b="1" dirty="0">
                          <a:latin typeface="Calibri" pitchFamily="34" charset="0"/>
                        </a:rPr>
                        <a:t>K-3</a:t>
                      </a:r>
                    </a:p>
                  </a:txBody>
                  <a:tcPr/>
                </a:tc>
                <a:tc>
                  <a:txBody>
                    <a:bodyPr/>
                    <a:lstStyle/>
                    <a:p>
                      <a:pPr algn="ctr"/>
                      <a:r>
                        <a:rPr lang="en-US" sz="2000" dirty="0">
                          <a:latin typeface="Calibri" pitchFamily="34" charset="0"/>
                        </a:rPr>
                        <a:t>FAMILIARIZE</a:t>
                      </a:r>
                    </a:p>
                  </a:txBody>
                  <a:tcPr/>
                </a:tc>
                <a:tc>
                  <a:txBody>
                    <a:bodyPr/>
                    <a:lstStyle/>
                    <a:p>
                      <a:pPr algn="ctr"/>
                      <a:r>
                        <a:rPr lang="en-US" sz="2000" dirty="0">
                          <a:latin typeface="Calibri" pitchFamily="34" charset="0"/>
                        </a:rPr>
                        <a:t>FAMILIARIZE</a:t>
                      </a:r>
                    </a:p>
                  </a:txBody>
                  <a:tcPr/>
                </a:tc>
                <a:tc>
                  <a:txBody>
                    <a:bodyPr/>
                    <a:lstStyle/>
                    <a:p>
                      <a:pPr algn="ctr"/>
                      <a:r>
                        <a:rPr lang="en-US" sz="2000" dirty="0">
                          <a:latin typeface="Calibri" pitchFamily="34" charset="0"/>
                        </a:rPr>
                        <a:t>FAMILIARIZE</a:t>
                      </a:r>
                    </a:p>
                  </a:txBody>
                  <a:tcPr/>
                </a:tc>
                <a:tc>
                  <a:txBody>
                    <a:bodyPr/>
                    <a:lstStyle/>
                    <a:p>
                      <a:pPr algn="ctr"/>
                      <a:r>
                        <a:rPr lang="en-US" sz="2000" dirty="0">
                          <a:latin typeface="Calibri" pitchFamily="34" charset="0"/>
                        </a:rPr>
                        <a:t>FAMILIARIZE</a:t>
                      </a:r>
                    </a:p>
                  </a:txBody>
                  <a:tcPr/>
                </a:tc>
                <a:tc>
                  <a:txBody>
                    <a:bodyPr/>
                    <a:lstStyle/>
                    <a:p>
                      <a:pPr algn="ctr"/>
                      <a:r>
                        <a:rPr lang="en-US" sz="2200" dirty="0">
                          <a:latin typeface="Calibri" pitchFamily="34" charset="0"/>
                        </a:rPr>
                        <a:t>INDIVIDUAL</a:t>
                      </a:r>
                      <a:r>
                        <a:rPr lang="en-US" sz="2200" baseline="0" dirty="0">
                          <a:latin typeface="Calibri" pitchFamily="34" charset="0"/>
                        </a:rPr>
                        <a:t>-</a:t>
                      </a:r>
                    </a:p>
                    <a:p>
                      <a:pPr algn="ctr"/>
                      <a:r>
                        <a:rPr lang="en-US" sz="2200" baseline="0" dirty="0">
                          <a:latin typeface="Calibri" pitchFamily="34" charset="0"/>
                        </a:rPr>
                        <a:t>OPTIONAL   AGGREGATE REPORT</a:t>
                      </a:r>
                      <a:endParaRPr lang="en-US" sz="2200" dirty="0">
                        <a:latin typeface="Calibri" pitchFamily="34" charset="0"/>
                      </a:endParaRPr>
                    </a:p>
                  </a:txBody>
                  <a:tcPr/>
                </a:tc>
                <a:extLst>
                  <a:ext uri="{0D108BD9-81ED-4DB2-BD59-A6C34878D82A}">
                    <a16:rowId xmlns:a16="http://schemas.microsoft.com/office/drawing/2014/main" val="10002"/>
                  </a:ext>
                </a:extLst>
              </a:tr>
              <a:tr h="1431722">
                <a:tc>
                  <a:txBody>
                    <a:bodyPr/>
                    <a:lstStyle/>
                    <a:p>
                      <a:pPr algn="ctr"/>
                      <a:r>
                        <a:rPr lang="en-US" sz="2200" b="1" dirty="0">
                          <a:latin typeface="Calibri" pitchFamily="34" charset="0"/>
                        </a:rPr>
                        <a:t>4-12</a:t>
                      </a:r>
                    </a:p>
                  </a:txBody>
                  <a:tcPr/>
                </a:tc>
                <a:tc>
                  <a:txBody>
                    <a:bodyPr/>
                    <a:lstStyle/>
                    <a:p>
                      <a:pPr algn="ctr"/>
                      <a:r>
                        <a:rPr lang="en-US" sz="2200" dirty="0">
                          <a:latin typeface="Calibri" pitchFamily="34" charset="0"/>
                        </a:rPr>
                        <a:t>INDIVIDUAL AND AGGREGATE REPORT</a:t>
                      </a:r>
                    </a:p>
                  </a:txBody>
                  <a:tcPr/>
                </a:tc>
                <a:tc>
                  <a:txBody>
                    <a:bodyPr/>
                    <a:lstStyle/>
                    <a:p>
                      <a:pPr algn="ctr"/>
                      <a:r>
                        <a:rPr lang="en-US" sz="2200" dirty="0">
                          <a:latin typeface="Calibri" pitchFamily="34" charset="0"/>
                        </a:rPr>
                        <a:t>INDIVIDUAL AND AGGREGATE REPORT</a:t>
                      </a:r>
                    </a:p>
                  </a:txBody>
                  <a:tcPr/>
                </a:tc>
                <a:tc>
                  <a:txBody>
                    <a:bodyPr/>
                    <a:lstStyle/>
                    <a:p>
                      <a:pPr algn="ctr"/>
                      <a:r>
                        <a:rPr lang="en-US" sz="2200" dirty="0">
                          <a:latin typeface="Calibri" pitchFamily="34" charset="0"/>
                        </a:rPr>
                        <a:t>INDIVIDUAL</a:t>
                      </a:r>
                      <a:r>
                        <a:rPr lang="en-US" sz="2200" baseline="0" dirty="0">
                          <a:latin typeface="Calibri" pitchFamily="34" charset="0"/>
                        </a:rPr>
                        <a:t> AND AGGREGATE REPORT</a:t>
                      </a:r>
                      <a:endParaRPr lang="en-US" sz="2200" dirty="0">
                        <a:latin typeface="Calibri" pitchFamily="34" charset="0"/>
                      </a:endParaRPr>
                    </a:p>
                  </a:txBody>
                  <a:tcPr/>
                </a:tc>
                <a:tc>
                  <a:txBody>
                    <a:bodyPr/>
                    <a:lstStyle/>
                    <a:p>
                      <a:pPr algn="ctr"/>
                      <a:r>
                        <a:rPr lang="en-US" sz="2200" dirty="0">
                          <a:latin typeface="Calibri" pitchFamily="34" charset="0"/>
                        </a:rPr>
                        <a:t>INDIVIDUAL</a:t>
                      </a:r>
                      <a:r>
                        <a:rPr lang="en-US" sz="2200" baseline="0" dirty="0">
                          <a:latin typeface="Calibri" pitchFamily="34" charset="0"/>
                        </a:rPr>
                        <a:t> AND AGGREGATE REPORT</a:t>
                      </a:r>
                      <a:endParaRPr lang="en-US" sz="2200" dirty="0">
                        <a:latin typeface="Calibri" pitchFamily="34" charset="0"/>
                      </a:endParaRPr>
                    </a:p>
                  </a:txBody>
                  <a:tcPr/>
                </a:tc>
                <a:tc>
                  <a:txBody>
                    <a:bodyPr/>
                    <a:lstStyle/>
                    <a:p>
                      <a:pPr algn="ctr"/>
                      <a:r>
                        <a:rPr lang="en-US" sz="2200" dirty="0">
                          <a:latin typeface="Calibri" pitchFamily="34" charset="0"/>
                        </a:rPr>
                        <a:t>INDIVIDUAL</a:t>
                      </a:r>
                      <a:r>
                        <a:rPr lang="en-US" sz="2200" baseline="0" dirty="0">
                          <a:latin typeface="Calibri" pitchFamily="34" charset="0"/>
                        </a:rPr>
                        <a:t> AND AGGREGATE REPORT</a:t>
                      </a:r>
                      <a:endParaRPr lang="en-US" sz="2200" dirty="0">
                        <a:latin typeface="Calibri"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2592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52601" y="457200"/>
            <a:ext cx="7427913" cy="1447800"/>
          </a:xfrm>
        </p:spPr>
        <p:txBody>
          <a:bodyPr>
            <a:normAutofit fontScale="90000"/>
          </a:bodyPr>
          <a:lstStyle/>
          <a:p>
            <a:pPr algn="l" eaLnBrk="1" hangingPunct="1"/>
            <a:br>
              <a:rPr lang="en-US" sz="4000">
                <a:latin typeface="Calibri" panose="020F0502020204030204" pitchFamily="34" charset="0"/>
              </a:rPr>
            </a:br>
            <a:r>
              <a:rPr lang="en-US" sz="4000">
                <a:latin typeface="Calibri" panose="020F0502020204030204" pitchFamily="34" charset="0"/>
              </a:rPr>
              <a:t>Body Mass Index (cont.)</a:t>
            </a:r>
            <a:br>
              <a:rPr lang="en-US" sz="4000">
                <a:latin typeface="Calibri" panose="020F0502020204030204" pitchFamily="34" charset="0"/>
              </a:rPr>
            </a:br>
            <a:r>
              <a:rPr lang="en-US" sz="4000">
                <a:latin typeface="Calibri" panose="020F0502020204030204" pitchFamily="34" charset="0"/>
              </a:rPr>
              <a:t>Recording Height</a:t>
            </a:r>
          </a:p>
        </p:txBody>
      </p:sp>
      <p:pic>
        <p:nvPicPr>
          <p:cNvPr id="2151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724776" y="1600200"/>
            <a:ext cx="2943225" cy="4191000"/>
          </a:xfrm>
          <a:noFill/>
        </p:spPr>
      </p:pic>
      <p:graphicFrame>
        <p:nvGraphicFramePr>
          <p:cNvPr id="4" name="Table 3"/>
          <p:cNvGraphicFramePr>
            <a:graphicFrameLocks noGrp="1"/>
          </p:cNvGraphicFramePr>
          <p:nvPr>
            <p:extLst>
              <p:ext uri="{D42A27DB-BD31-4B8C-83A1-F6EECF244321}">
                <p14:modId xmlns:p14="http://schemas.microsoft.com/office/powerpoint/2010/main" val="3089036040"/>
              </p:ext>
            </p:extLst>
          </p:nvPr>
        </p:nvGraphicFramePr>
        <p:xfrm>
          <a:off x="1676400" y="2057400"/>
          <a:ext cx="5867400" cy="2971800"/>
        </p:xfrm>
        <a:graphic>
          <a:graphicData uri="http://schemas.openxmlformats.org/drawingml/2006/table">
            <a:tbl>
              <a:tblPr bandRow="1">
                <a:tableStyleId>{5C22544A-7EE6-4342-B048-85BDC9FD1C3A}</a:tableStyleId>
              </a:tblPr>
              <a:tblGrid>
                <a:gridCol w="1721104">
                  <a:extLst>
                    <a:ext uri="{9D8B030D-6E8A-4147-A177-3AD203B41FA5}">
                      <a16:colId xmlns:a16="http://schemas.microsoft.com/office/drawing/2014/main" val="20000"/>
                    </a:ext>
                  </a:extLst>
                </a:gridCol>
                <a:gridCol w="4146296">
                  <a:extLst>
                    <a:ext uri="{9D8B030D-6E8A-4147-A177-3AD203B41FA5}">
                      <a16:colId xmlns:a16="http://schemas.microsoft.com/office/drawing/2014/main" val="20001"/>
                    </a:ext>
                  </a:extLst>
                </a:gridCol>
              </a:tblGrid>
              <a:tr h="2971800">
                <a:tc>
                  <a:txBody>
                    <a:bodyPr/>
                    <a:lstStyle/>
                    <a:p>
                      <a:r>
                        <a:rPr lang="en-US" sz="2400" dirty="0">
                          <a:latin typeface="Calibri" pitchFamily="34" charset="0"/>
                        </a:rPr>
                        <a:t>How</a:t>
                      </a:r>
                      <a:r>
                        <a:rPr lang="en-US" sz="2400" baseline="0" dirty="0">
                          <a:latin typeface="Calibri" pitchFamily="34" charset="0"/>
                        </a:rPr>
                        <a:t> is it done?</a:t>
                      </a:r>
                      <a:endParaRPr lang="en-US" sz="2400" dirty="0">
                        <a:latin typeface="Calibri" pitchFamily="34" charset="0"/>
                      </a:endParaRPr>
                    </a:p>
                    <a:p>
                      <a:endParaRPr lang="en-US" sz="2400" dirty="0">
                        <a:latin typeface="Calibri" pitchFamily="34"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2400" baseline="0" dirty="0">
                          <a:solidFill>
                            <a:schemeClr val="bg1"/>
                          </a:solidFill>
                          <a:effectLst/>
                          <a:latin typeface="Calibri" pitchFamily="34" charset="0"/>
                        </a:rPr>
                        <a:t>1. R</a:t>
                      </a:r>
                      <a:r>
                        <a:rPr lang="en-US" sz="2400" dirty="0">
                          <a:solidFill>
                            <a:schemeClr val="bg1"/>
                          </a:solidFill>
                          <a:effectLst/>
                          <a:latin typeface="Calibri" pitchFamily="34" charset="0"/>
                        </a:rPr>
                        <a:t>ecord the measurement at the lower edge of square and height</a:t>
                      </a:r>
                      <a:r>
                        <a:rPr lang="en-US" sz="2400" baseline="0" dirty="0">
                          <a:solidFill>
                            <a:schemeClr val="bg1"/>
                          </a:solidFill>
                          <a:effectLst/>
                          <a:latin typeface="Calibri" pitchFamily="34" charset="0"/>
                        </a:rPr>
                        <a:t> chart</a:t>
                      </a:r>
                      <a:r>
                        <a:rPr lang="en-US" sz="2400" dirty="0">
                          <a:solidFill>
                            <a:schemeClr val="bg1"/>
                          </a:solidFill>
                          <a:effectLst/>
                          <a:latin typeface="Calibri" pitchFamily="34" charset="0"/>
                        </a:rPr>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2400" dirty="0">
                        <a:solidFill>
                          <a:schemeClr val="bg1"/>
                        </a:solidFill>
                        <a:effectLst/>
                        <a:latin typeface="Calibri" pitchFamily="34" charset="0"/>
                      </a:endParaRPr>
                    </a:p>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2400" dirty="0">
                          <a:solidFill>
                            <a:schemeClr val="bg1"/>
                          </a:solidFill>
                          <a:effectLst/>
                          <a:latin typeface="Calibri" pitchFamily="34" charset="0"/>
                        </a:rPr>
                        <a:t>2. Round down to the nearest quarter inch.</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8322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828800" y="838200"/>
            <a:ext cx="8229600" cy="1143000"/>
          </a:xfrm>
        </p:spPr>
        <p:txBody>
          <a:bodyPr>
            <a:normAutofit fontScale="90000"/>
          </a:bodyPr>
          <a:lstStyle/>
          <a:p>
            <a:pPr algn="l" eaLnBrk="1" hangingPunct="1"/>
            <a:r>
              <a:rPr lang="en-US" sz="4000" dirty="0">
                <a:latin typeface="Calibri" panose="020F0502020204030204" pitchFamily="34" charset="0"/>
              </a:rPr>
              <a:t>Body Mass Index (cont.)</a:t>
            </a:r>
            <a:br>
              <a:rPr lang="en-US" sz="4000" dirty="0">
                <a:latin typeface="Calibri" panose="020F0502020204030204" pitchFamily="34" charset="0"/>
              </a:rPr>
            </a:br>
            <a:r>
              <a:rPr lang="en-US" sz="4000" dirty="0">
                <a:latin typeface="Calibri" panose="020F0502020204030204" pitchFamily="34" charset="0"/>
              </a:rPr>
              <a:t>Measuring Weight </a:t>
            </a:r>
          </a:p>
        </p:txBody>
      </p:sp>
      <p:graphicFrame>
        <p:nvGraphicFramePr>
          <p:cNvPr id="4" name="Table 3"/>
          <p:cNvGraphicFramePr>
            <a:graphicFrameLocks noGrp="1"/>
          </p:cNvGraphicFramePr>
          <p:nvPr>
            <p:extLst>
              <p:ext uri="{D42A27DB-BD31-4B8C-83A1-F6EECF244321}">
                <p14:modId xmlns:p14="http://schemas.microsoft.com/office/powerpoint/2010/main" val="433354274"/>
              </p:ext>
            </p:extLst>
          </p:nvPr>
        </p:nvGraphicFramePr>
        <p:xfrm>
          <a:off x="1676400" y="2133600"/>
          <a:ext cx="8839200" cy="3581400"/>
        </p:xfrm>
        <a:graphic>
          <a:graphicData uri="http://schemas.openxmlformats.org/drawingml/2006/table">
            <a:tbl>
              <a:tblPr bandRow="1">
                <a:tableStyleId>{5C22544A-7EE6-4342-B048-85BDC9FD1C3A}</a:tableStyleId>
              </a:tblPr>
              <a:tblGrid>
                <a:gridCol w="1720906">
                  <a:extLst>
                    <a:ext uri="{9D8B030D-6E8A-4147-A177-3AD203B41FA5}">
                      <a16:colId xmlns:a16="http://schemas.microsoft.com/office/drawing/2014/main" val="20000"/>
                    </a:ext>
                  </a:extLst>
                </a:gridCol>
                <a:gridCol w="7118294">
                  <a:extLst>
                    <a:ext uri="{9D8B030D-6E8A-4147-A177-3AD203B41FA5}">
                      <a16:colId xmlns:a16="http://schemas.microsoft.com/office/drawing/2014/main" val="20001"/>
                    </a:ext>
                  </a:extLst>
                </a:gridCol>
              </a:tblGrid>
              <a:tr h="3581400">
                <a:tc>
                  <a:txBody>
                    <a:bodyPr/>
                    <a:lstStyle/>
                    <a:p>
                      <a:r>
                        <a:rPr lang="en-US" sz="2400" dirty="0">
                          <a:latin typeface="Calibri" pitchFamily="34" charset="0"/>
                        </a:rPr>
                        <a:t>How is it done?</a:t>
                      </a:r>
                    </a:p>
                    <a:p>
                      <a:endParaRPr lang="en-US" sz="2400" dirty="0">
                        <a:latin typeface="Calibri" pitchFamily="34" charset="0"/>
                      </a:endParaRPr>
                    </a:p>
                    <a:p>
                      <a:endParaRPr lang="en-US" sz="2400" dirty="0">
                        <a:latin typeface="Calibri" pitchFamily="34" charset="0"/>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schemeClr val="bg1"/>
                          </a:solidFill>
                          <a:effectLst/>
                          <a:latin typeface="Calibri" pitchFamily="34" charset="0"/>
                        </a:rPr>
                        <a:t>Place scale on a solid, level floor</a:t>
                      </a:r>
                      <a:r>
                        <a:rPr lang="en-US" sz="2400" baseline="0" dirty="0">
                          <a:solidFill>
                            <a:schemeClr val="bg1"/>
                          </a:solidFill>
                          <a:effectLst/>
                          <a:latin typeface="Calibri" pitchFamily="34" charset="0"/>
                        </a:rPr>
                        <a:t> </a:t>
                      </a:r>
                      <a:r>
                        <a:rPr lang="en-US" sz="2400" dirty="0">
                          <a:solidFill>
                            <a:schemeClr val="bg1"/>
                          </a:solidFill>
                          <a:effectLst/>
                          <a:latin typeface="Calibri" pitchFamily="34" charset="0"/>
                        </a:rPr>
                        <a:t>and be sure scale is balanced or calibrated at 0 lbs.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schemeClr val="bg1"/>
                          </a:solidFill>
                          <a:effectLst/>
                          <a:latin typeface="Calibri" pitchFamily="34" charset="0"/>
                        </a:rPr>
                        <a:t>Have student empty out all objects in pockets and remove any bulky clothing (no jackets).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schemeClr val="bg1"/>
                          </a:solidFill>
                          <a:effectLst/>
                          <a:latin typeface="Calibri" pitchFamily="34" charset="0"/>
                        </a:rPr>
                        <a:t>Have student stand backward on the scale with feet centered on platform</a:t>
                      </a:r>
                      <a:r>
                        <a:rPr lang="en-US" sz="2400" baseline="0" dirty="0">
                          <a:solidFill>
                            <a:schemeClr val="bg1"/>
                          </a:solidFill>
                          <a:effectLst/>
                          <a:latin typeface="Calibri" pitchFamily="34" charset="0"/>
                        </a:rPr>
                        <a:t> while taking the measurement.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a:solidFill>
                            <a:schemeClr val="bg1"/>
                          </a:solidFill>
                          <a:effectLst/>
                          <a:latin typeface="Calibri" pitchFamily="34" charset="0"/>
                        </a:rPr>
                        <a:t>Record measurement to the </a:t>
                      </a:r>
                      <a:r>
                        <a:rPr lang="en-US" sz="2400" b="1" baseline="0" dirty="0">
                          <a:solidFill>
                            <a:schemeClr val="bg1"/>
                          </a:solidFill>
                          <a:effectLst/>
                          <a:latin typeface="Calibri" pitchFamily="34" charset="0"/>
                        </a:rPr>
                        <a:t>lowest</a:t>
                      </a:r>
                      <a:r>
                        <a:rPr lang="en-US" sz="2400" baseline="0" dirty="0">
                          <a:solidFill>
                            <a:schemeClr val="bg1"/>
                          </a:solidFill>
                          <a:effectLst/>
                          <a:latin typeface="Calibri" pitchFamily="34" charset="0"/>
                        </a:rPr>
                        <a:t> whole pound or tenth of a pound, if scale allows.</a:t>
                      </a:r>
                      <a:endParaRPr lang="en-US" sz="2400" dirty="0">
                        <a:solidFill>
                          <a:schemeClr val="bg1"/>
                        </a:solidFill>
                        <a:effectLst/>
                        <a:latin typeface="Calibri"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2115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828801" y="762000"/>
            <a:ext cx="7427913" cy="609600"/>
          </a:xfrm>
        </p:spPr>
        <p:txBody>
          <a:bodyPr>
            <a:normAutofit fontScale="90000"/>
          </a:bodyPr>
          <a:lstStyle/>
          <a:p>
            <a:pPr algn="l" eaLnBrk="1" hangingPunct="1"/>
            <a:r>
              <a:rPr lang="en-US" sz="4000">
                <a:latin typeface="Calibri" panose="020F0502020204030204" pitchFamily="34" charset="0"/>
              </a:rPr>
              <a:t>Body Mass Index (cont.)</a:t>
            </a:r>
          </a:p>
        </p:txBody>
      </p:sp>
      <p:graphicFrame>
        <p:nvGraphicFramePr>
          <p:cNvPr id="4" name="Content Placeholder 3"/>
          <p:cNvGraphicFramePr>
            <a:graphicFrameLocks noGrp="1"/>
          </p:cNvGraphicFramePr>
          <p:nvPr>
            <p:ph idx="1"/>
          </p:nvPr>
        </p:nvGraphicFramePr>
        <p:xfrm>
          <a:off x="1676400" y="1371600"/>
          <a:ext cx="8839200" cy="4648200"/>
        </p:xfrm>
        <a:graphic>
          <a:graphicData uri="http://schemas.openxmlformats.org/drawingml/2006/table">
            <a:tbl>
              <a:tblPr bandRow="1">
                <a:tableStyleId>{5C22544A-7EE6-4342-B048-85BDC9FD1C3A}</a:tableStyleId>
              </a:tblPr>
              <a:tblGrid>
                <a:gridCol w="2252224">
                  <a:extLst>
                    <a:ext uri="{9D8B030D-6E8A-4147-A177-3AD203B41FA5}">
                      <a16:colId xmlns:a16="http://schemas.microsoft.com/office/drawing/2014/main" val="20000"/>
                    </a:ext>
                  </a:extLst>
                </a:gridCol>
                <a:gridCol w="6586976">
                  <a:extLst>
                    <a:ext uri="{9D8B030D-6E8A-4147-A177-3AD203B41FA5}">
                      <a16:colId xmlns:a16="http://schemas.microsoft.com/office/drawing/2014/main" val="20001"/>
                    </a:ext>
                  </a:extLst>
                </a:gridCol>
              </a:tblGrid>
              <a:tr h="1594396">
                <a:tc>
                  <a:txBody>
                    <a:bodyPr/>
                    <a:lstStyle/>
                    <a:p>
                      <a:r>
                        <a:rPr lang="en-US" sz="2400" dirty="0">
                          <a:latin typeface="Calibri" pitchFamily="34" charset="0"/>
                        </a:rPr>
                        <a:t>Safety Considerations</a:t>
                      </a:r>
                    </a:p>
                  </a:txBody>
                  <a:tcPr marL="82515" marR="82515"/>
                </a:tc>
                <a:tc>
                  <a:txBody>
                    <a:bodyPr/>
                    <a:lstStyle/>
                    <a:p>
                      <a:pPr marL="342900" indent="-342900">
                        <a:buFont typeface="+mj-lt"/>
                        <a:buAutoNum type="arabicPeriod"/>
                      </a:pPr>
                      <a:r>
                        <a:rPr lang="en-US" sz="2400" dirty="0">
                          <a:latin typeface="Calibri" pitchFamily="34" charset="0"/>
                        </a:rPr>
                        <a:t>Take</a:t>
                      </a:r>
                      <a:r>
                        <a:rPr lang="en-US" sz="2400" baseline="0" dirty="0">
                          <a:latin typeface="Calibri" pitchFamily="34" charset="0"/>
                        </a:rPr>
                        <a:t> height and weight measurements in a private location.</a:t>
                      </a:r>
                    </a:p>
                    <a:p>
                      <a:pPr marL="342900" indent="-342900">
                        <a:buFont typeface="+mj-lt"/>
                        <a:buAutoNum type="arabicPeriod"/>
                      </a:pPr>
                      <a:r>
                        <a:rPr lang="en-US" sz="2400" baseline="0" dirty="0">
                          <a:latin typeface="Calibri" pitchFamily="34" charset="0"/>
                        </a:rPr>
                        <a:t>Have each student stand on scale backwards to record weight. </a:t>
                      </a:r>
                    </a:p>
                  </a:txBody>
                  <a:tcPr marL="82515" marR="82515"/>
                </a:tc>
                <a:extLst>
                  <a:ext uri="{0D108BD9-81ED-4DB2-BD59-A6C34878D82A}">
                    <a16:rowId xmlns:a16="http://schemas.microsoft.com/office/drawing/2014/main" val="10000"/>
                  </a:ext>
                </a:extLst>
              </a:tr>
              <a:tr h="3053804">
                <a:tc>
                  <a:txBody>
                    <a:bodyPr/>
                    <a:lstStyle/>
                    <a:p>
                      <a:r>
                        <a:rPr lang="en-US" sz="2400" dirty="0">
                          <a:latin typeface="Calibri" pitchFamily="34" charset="0"/>
                        </a:rPr>
                        <a:t>Scoring</a:t>
                      </a:r>
                    </a:p>
                  </a:txBody>
                  <a:tcPr marL="82515" marR="82515"/>
                </a:tc>
                <a:tc>
                  <a:txBody>
                    <a:bodyPr/>
                    <a:lstStyle/>
                    <a:p>
                      <a:pPr marL="342900" marR="0" indent="-342900" algn="l" defTabSz="914400" rtl="0" eaLnBrk="1" fontAlgn="auto" latinLnBrk="0" hangingPunct="1">
                        <a:lnSpc>
                          <a:spcPct val="100000"/>
                        </a:lnSpc>
                        <a:spcBef>
                          <a:spcPts val="0"/>
                        </a:spcBef>
                        <a:spcAft>
                          <a:spcPts val="600"/>
                        </a:spcAft>
                        <a:buClrTx/>
                        <a:buSzTx/>
                        <a:buFont typeface="+mj-lt"/>
                        <a:buNone/>
                        <a:tabLst/>
                        <a:defRPr/>
                      </a:pPr>
                      <a:r>
                        <a:rPr lang="en-US" sz="2400" dirty="0">
                          <a:latin typeface="Calibri" pitchFamily="34" charset="0"/>
                        </a:rPr>
                        <a:t>Record</a:t>
                      </a:r>
                      <a:r>
                        <a:rPr lang="en-US" sz="2400" baseline="0" dirty="0">
                          <a:latin typeface="Calibri" pitchFamily="34" charset="0"/>
                        </a:rPr>
                        <a:t> height and weight.</a:t>
                      </a:r>
                      <a:endParaRPr lang="en-US" sz="1800" kern="1200" dirty="0">
                        <a:solidFill>
                          <a:schemeClr val="tx1"/>
                        </a:solidFill>
                        <a:effectLst/>
                        <a:latin typeface="Calibri" pitchFamily="34" charset="0"/>
                        <a:ea typeface="+mn-ea"/>
                        <a:cs typeface="+mn-cs"/>
                      </a:endParaRPr>
                    </a:p>
                    <a:p>
                      <a:pPr>
                        <a:spcAft>
                          <a:spcPts val="600"/>
                        </a:spcAft>
                      </a:pPr>
                      <a:r>
                        <a:rPr lang="en-US" sz="2000" b="1" kern="1200" dirty="0">
                          <a:solidFill>
                            <a:schemeClr val="dk1"/>
                          </a:solidFill>
                          <a:latin typeface="Calibri" pitchFamily="34" charset="0"/>
                          <a:ea typeface="+mn-ea"/>
                          <a:cs typeface="+mn-cs"/>
                        </a:rPr>
                        <a:t>**</a:t>
                      </a:r>
                      <a:r>
                        <a:rPr lang="en-US" sz="2000" i="1" kern="1200" dirty="0">
                          <a:solidFill>
                            <a:schemeClr val="dk1"/>
                          </a:solidFill>
                          <a:latin typeface="Calibri" pitchFamily="34" charset="0"/>
                          <a:ea typeface="+mn-ea"/>
                          <a:cs typeface="+mn-cs"/>
                        </a:rPr>
                        <a:t>When measuring </a:t>
                      </a:r>
                      <a:r>
                        <a:rPr lang="en-US" sz="2000" b="1" i="1" kern="1200" dirty="0">
                          <a:solidFill>
                            <a:schemeClr val="dk1"/>
                          </a:solidFill>
                          <a:latin typeface="Calibri" pitchFamily="34" charset="0"/>
                          <a:ea typeface="+mn-ea"/>
                          <a:cs typeface="+mn-cs"/>
                        </a:rPr>
                        <a:t>height, </a:t>
                      </a:r>
                      <a:r>
                        <a:rPr lang="en-US" sz="2000" i="1" kern="1200" dirty="0">
                          <a:solidFill>
                            <a:schemeClr val="dk1"/>
                          </a:solidFill>
                          <a:latin typeface="Calibri" pitchFamily="34" charset="0"/>
                          <a:ea typeface="+mn-ea"/>
                          <a:cs typeface="+mn-cs"/>
                        </a:rPr>
                        <a:t>round down to the nearest quarter inch (¼=.25, ½=.50, ¾=.75). For example, a student measuring 5 ft 5</a:t>
                      </a:r>
                      <a:r>
                        <a:rPr lang="en-US" sz="2000" i="1" kern="1200" baseline="30000" dirty="0">
                          <a:solidFill>
                            <a:schemeClr val="dk1"/>
                          </a:solidFill>
                          <a:latin typeface="Calibri" pitchFamily="34" charset="0"/>
                          <a:ea typeface="+mn-ea"/>
                          <a:cs typeface="+mn-cs"/>
                        </a:rPr>
                        <a:t>3/4</a:t>
                      </a:r>
                      <a:r>
                        <a:rPr lang="en-US" sz="2000" i="1" kern="1200" dirty="0">
                          <a:solidFill>
                            <a:schemeClr val="dk1"/>
                          </a:solidFill>
                          <a:latin typeface="Calibri" pitchFamily="34" charset="0"/>
                          <a:ea typeface="+mn-ea"/>
                          <a:cs typeface="+mn-cs"/>
                        </a:rPr>
                        <a:t> inches would be recorded as </a:t>
                      </a:r>
                      <a:r>
                        <a:rPr lang="en-US" sz="2000" b="1" i="1" kern="1200" dirty="0">
                          <a:solidFill>
                            <a:schemeClr val="dk1"/>
                          </a:solidFill>
                          <a:latin typeface="Calibri" pitchFamily="34" charset="0"/>
                          <a:ea typeface="+mn-ea"/>
                          <a:cs typeface="+mn-cs"/>
                        </a:rPr>
                        <a:t>5 ft 5.75 inches.</a:t>
                      </a:r>
                      <a:r>
                        <a:rPr lang="en-US" sz="2000" b="0" i="0" kern="1200" dirty="0">
                          <a:solidFill>
                            <a:schemeClr val="dk1"/>
                          </a:solidFill>
                          <a:latin typeface="Calibri" pitchFamily="34" charset="0"/>
                          <a:ea typeface="+mn-ea"/>
                          <a:cs typeface="+mn-cs"/>
                        </a:rPr>
                        <a:t>** </a:t>
                      </a:r>
                      <a:endParaRPr lang="en-US" sz="2000" kern="1200" dirty="0">
                        <a:solidFill>
                          <a:schemeClr val="dk1"/>
                        </a:solidFill>
                        <a:latin typeface="Calibri" pitchFamily="34" charset="0"/>
                        <a:ea typeface="+mn-ea"/>
                        <a:cs typeface="+mn-cs"/>
                      </a:endParaRPr>
                    </a:p>
                    <a:p>
                      <a:pPr>
                        <a:spcAft>
                          <a:spcPts val="600"/>
                        </a:spcAft>
                      </a:pPr>
                      <a:r>
                        <a:rPr lang="en-US" sz="2000" b="1" i="0" kern="1200" dirty="0">
                          <a:solidFill>
                            <a:schemeClr val="dk1"/>
                          </a:solidFill>
                          <a:latin typeface="Calibri" pitchFamily="34" charset="0"/>
                          <a:ea typeface="+mn-ea"/>
                          <a:cs typeface="+mn-cs"/>
                        </a:rPr>
                        <a:t>**</a:t>
                      </a:r>
                      <a:r>
                        <a:rPr lang="en-US" sz="2000" i="1" kern="1200" dirty="0">
                          <a:solidFill>
                            <a:schemeClr val="dk1"/>
                          </a:solidFill>
                          <a:latin typeface="Calibri" pitchFamily="34" charset="0"/>
                          <a:ea typeface="+mn-ea"/>
                          <a:cs typeface="+mn-cs"/>
                        </a:rPr>
                        <a:t>When measuring </a:t>
                      </a:r>
                      <a:r>
                        <a:rPr lang="en-US" sz="2000" b="1" i="1" kern="1200" dirty="0">
                          <a:solidFill>
                            <a:schemeClr val="dk1"/>
                          </a:solidFill>
                          <a:latin typeface="Calibri" pitchFamily="34" charset="0"/>
                          <a:ea typeface="+mn-ea"/>
                          <a:cs typeface="+mn-cs"/>
                        </a:rPr>
                        <a:t>weight</a:t>
                      </a:r>
                      <a:r>
                        <a:rPr lang="en-US" sz="2000" i="1" kern="1200" dirty="0">
                          <a:solidFill>
                            <a:schemeClr val="dk1"/>
                          </a:solidFill>
                          <a:latin typeface="Calibri" pitchFamily="34" charset="0"/>
                          <a:ea typeface="+mn-ea"/>
                          <a:cs typeface="+mn-cs"/>
                        </a:rPr>
                        <a:t>, record</a:t>
                      </a:r>
                      <a:r>
                        <a:rPr lang="en-US" sz="2000" i="1" kern="1200" baseline="0" dirty="0">
                          <a:solidFill>
                            <a:schemeClr val="dk1"/>
                          </a:solidFill>
                          <a:latin typeface="Calibri" pitchFamily="34" charset="0"/>
                          <a:ea typeface="+mn-ea"/>
                          <a:cs typeface="+mn-cs"/>
                        </a:rPr>
                        <a:t> to the </a:t>
                      </a:r>
                      <a:r>
                        <a:rPr lang="en-US" sz="2000" b="1" i="1" kern="1200" baseline="0" dirty="0">
                          <a:solidFill>
                            <a:schemeClr val="dk1"/>
                          </a:solidFill>
                          <a:latin typeface="Calibri" pitchFamily="34" charset="0"/>
                          <a:ea typeface="+mn-ea"/>
                          <a:cs typeface="+mn-cs"/>
                        </a:rPr>
                        <a:t>lowest </a:t>
                      </a:r>
                      <a:r>
                        <a:rPr lang="en-US" sz="2000" b="0" i="1" kern="1200" baseline="0" dirty="0">
                          <a:solidFill>
                            <a:schemeClr val="dk1"/>
                          </a:solidFill>
                          <a:latin typeface="Calibri" pitchFamily="34" charset="0"/>
                          <a:ea typeface="+mn-ea"/>
                          <a:cs typeface="+mn-cs"/>
                        </a:rPr>
                        <a:t>whole pound or tenth of a pound, if </a:t>
                      </a:r>
                      <a:r>
                        <a:rPr lang="en-US" sz="2000" b="0" i="1" kern="1200" baseline="0">
                          <a:solidFill>
                            <a:schemeClr val="dk1"/>
                          </a:solidFill>
                          <a:latin typeface="Calibri" pitchFamily="34" charset="0"/>
                          <a:ea typeface="+mn-ea"/>
                          <a:cs typeface="+mn-cs"/>
                        </a:rPr>
                        <a:t>scale allows</a:t>
                      </a:r>
                      <a:r>
                        <a:rPr lang="en-US" sz="2000" i="1" kern="1200">
                          <a:solidFill>
                            <a:schemeClr val="dk1"/>
                          </a:solidFill>
                          <a:latin typeface="Calibri" pitchFamily="34" charset="0"/>
                          <a:ea typeface="+mn-ea"/>
                          <a:cs typeface="+mn-cs"/>
                        </a:rPr>
                        <a:t>.  </a:t>
                      </a:r>
                      <a:r>
                        <a:rPr lang="en-US" sz="2000" i="1" kern="1200" dirty="0">
                          <a:solidFill>
                            <a:schemeClr val="dk1"/>
                          </a:solidFill>
                          <a:latin typeface="Calibri" pitchFamily="34" charset="0"/>
                          <a:ea typeface="+mn-ea"/>
                          <a:cs typeface="+mn-cs"/>
                        </a:rPr>
                        <a:t>For example, a</a:t>
                      </a:r>
                      <a:r>
                        <a:rPr lang="en-US" sz="2000" i="1" kern="1200" baseline="0" dirty="0">
                          <a:solidFill>
                            <a:schemeClr val="dk1"/>
                          </a:solidFill>
                          <a:latin typeface="Calibri" pitchFamily="34" charset="0"/>
                          <a:ea typeface="+mn-ea"/>
                          <a:cs typeface="+mn-cs"/>
                        </a:rPr>
                        <a:t> </a:t>
                      </a:r>
                      <a:r>
                        <a:rPr lang="en-US" sz="2000" i="1" kern="1200" dirty="0">
                          <a:solidFill>
                            <a:schemeClr val="dk1"/>
                          </a:solidFill>
                          <a:latin typeface="Calibri" pitchFamily="34" charset="0"/>
                          <a:ea typeface="+mn-ea"/>
                          <a:cs typeface="+mn-cs"/>
                        </a:rPr>
                        <a:t>student weighing 112</a:t>
                      </a:r>
                      <a:r>
                        <a:rPr lang="en-US" sz="2000" i="1" kern="1200" baseline="0" dirty="0">
                          <a:solidFill>
                            <a:schemeClr val="dk1"/>
                          </a:solidFill>
                          <a:latin typeface="Calibri" pitchFamily="34" charset="0"/>
                          <a:ea typeface="+mn-ea"/>
                          <a:cs typeface="+mn-cs"/>
                        </a:rPr>
                        <a:t>.4 </a:t>
                      </a:r>
                      <a:r>
                        <a:rPr lang="en-US" sz="2000" i="1" kern="1200" dirty="0">
                          <a:solidFill>
                            <a:schemeClr val="dk1"/>
                          </a:solidFill>
                          <a:latin typeface="Calibri" pitchFamily="34" charset="0"/>
                          <a:ea typeface="+mn-ea"/>
                          <a:cs typeface="+mn-cs"/>
                        </a:rPr>
                        <a:t>lbs would be recorded as </a:t>
                      </a:r>
                      <a:r>
                        <a:rPr lang="en-US" sz="2000" b="1" i="1" kern="1200" dirty="0">
                          <a:solidFill>
                            <a:schemeClr val="dk1"/>
                          </a:solidFill>
                          <a:latin typeface="Calibri" pitchFamily="34" charset="0"/>
                          <a:ea typeface="+mn-ea"/>
                          <a:cs typeface="+mn-cs"/>
                        </a:rPr>
                        <a:t>112.40</a:t>
                      </a:r>
                      <a:r>
                        <a:rPr lang="en-US" sz="2000" i="1" kern="1200" dirty="0">
                          <a:solidFill>
                            <a:schemeClr val="dk1"/>
                          </a:solidFill>
                          <a:latin typeface="Calibri" pitchFamily="34" charset="0"/>
                          <a:ea typeface="+mn-ea"/>
                          <a:cs typeface="+mn-cs"/>
                        </a:rPr>
                        <a:t> </a:t>
                      </a:r>
                      <a:r>
                        <a:rPr lang="en-US" sz="2000" b="1" i="1" kern="1200" dirty="0">
                          <a:solidFill>
                            <a:schemeClr val="dk1"/>
                          </a:solidFill>
                          <a:latin typeface="Calibri" pitchFamily="34" charset="0"/>
                          <a:ea typeface="+mn-ea"/>
                          <a:cs typeface="+mn-cs"/>
                        </a:rPr>
                        <a:t>lbs. </a:t>
                      </a:r>
                      <a:r>
                        <a:rPr lang="en-US" sz="2000" b="1" i="0" kern="1200" dirty="0">
                          <a:solidFill>
                            <a:schemeClr val="dk1"/>
                          </a:solidFill>
                          <a:latin typeface="Calibri" pitchFamily="34" charset="0"/>
                          <a:ea typeface="+mn-ea"/>
                          <a:cs typeface="+mn-cs"/>
                        </a:rPr>
                        <a:t>**</a:t>
                      </a:r>
                      <a:endParaRPr lang="en-US" sz="2000" i="0" kern="1200" dirty="0">
                        <a:solidFill>
                          <a:schemeClr val="dk1"/>
                        </a:solidFill>
                        <a:latin typeface="Calibri" pitchFamily="34" charset="0"/>
                        <a:ea typeface="+mn-ea"/>
                        <a:cs typeface="+mn-cs"/>
                      </a:endParaRPr>
                    </a:p>
                  </a:txBody>
                  <a:tcPr marL="82515" marR="8251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219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F83C-3BF8-45C4-A616-CAEA12086404}"/>
              </a:ext>
            </a:extLst>
          </p:cNvPr>
          <p:cNvSpPr>
            <a:spLocks noGrp="1"/>
          </p:cNvSpPr>
          <p:nvPr>
            <p:ph type="title"/>
          </p:nvPr>
        </p:nvSpPr>
        <p:spPr/>
        <p:txBody>
          <a:bodyPr/>
          <a:lstStyle/>
          <a:p>
            <a:pPr algn="ctr"/>
            <a:r>
              <a:rPr lang="en-US" dirty="0">
                <a:latin typeface="Calibri" panose="020F0502020204030204" pitchFamily="34" charset="0"/>
              </a:rPr>
              <a:t>References</a:t>
            </a:r>
          </a:p>
        </p:txBody>
      </p:sp>
      <p:graphicFrame>
        <p:nvGraphicFramePr>
          <p:cNvPr id="4" name="Content Placeholder 3">
            <a:extLst>
              <a:ext uri="{FF2B5EF4-FFF2-40B4-BE49-F238E27FC236}">
                <a16:creationId xmlns:a16="http://schemas.microsoft.com/office/drawing/2014/main" id="{27505779-7C66-465F-8CEF-7E51C84F7220}"/>
              </a:ext>
            </a:extLst>
          </p:cNvPr>
          <p:cNvGraphicFramePr>
            <a:graphicFrameLocks noGrp="1"/>
          </p:cNvGraphicFramePr>
          <p:nvPr>
            <p:ph idx="1"/>
            <p:extLst>
              <p:ext uri="{D42A27DB-BD31-4B8C-83A1-F6EECF244321}">
                <p14:modId xmlns:p14="http://schemas.microsoft.com/office/powerpoint/2010/main" val="4176756545"/>
              </p:ext>
            </p:extLst>
          </p:nvPr>
        </p:nvGraphicFramePr>
        <p:xfrm>
          <a:off x="2141166" y="1321091"/>
          <a:ext cx="8024147" cy="5084191"/>
        </p:xfrm>
        <a:graphic>
          <a:graphicData uri="http://schemas.openxmlformats.org/drawingml/2006/table">
            <a:tbl>
              <a:tblPr firstRow="1" firstCol="1" lastRow="1" lastCol="1" bandRow="1" bandCol="1">
                <a:tableStyleId>{5C22544A-7EE6-4342-B048-85BDC9FD1C3A}</a:tableStyleId>
              </a:tblPr>
              <a:tblGrid>
                <a:gridCol w="8024147">
                  <a:extLst>
                    <a:ext uri="{9D8B030D-6E8A-4147-A177-3AD203B41FA5}">
                      <a16:colId xmlns:a16="http://schemas.microsoft.com/office/drawing/2014/main" val="1598535107"/>
                    </a:ext>
                  </a:extLst>
                </a:gridCol>
              </a:tblGrid>
              <a:tr h="3965943">
                <a:tc>
                  <a:txBody>
                    <a:bodyPr/>
                    <a:lstStyle/>
                    <a:p>
                      <a:pPr marL="0" marR="0">
                        <a:lnSpc>
                          <a:spcPct val="115000"/>
                        </a:lnSpc>
                        <a:spcBef>
                          <a:spcPts val="0"/>
                        </a:spcBef>
                        <a:spcAft>
                          <a:spcPts val="0"/>
                        </a:spcAft>
                      </a:pPr>
                      <a:r>
                        <a:rPr lang="en-US" sz="2000" dirty="0">
                          <a:effectLst/>
                          <a:latin typeface="Calibri" panose="020F0502020204030204" pitchFamily="34" charset="0"/>
                        </a:rPr>
                        <a:t>Corbin, C.B., </a:t>
                      </a:r>
                      <a:r>
                        <a:rPr lang="en-US" sz="2000" dirty="0" err="1">
                          <a:effectLst/>
                          <a:latin typeface="Calibri" panose="020F0502020204030204" pitchFamily="34" charset="0"/>
                        </a:rPr>
                        <a:t>Lambdin</a:t>
                      </a:r>
                      <a:r>
                        <a:rPr lang="en-US" sz="2000" dirty="0">
                          <a:effectLst/>
                          <a:latin typeface="Calibri" panose="020F0502020204030204" pitchFamily="34" charset="0"/>
                        </a:rPr>
                        <a:t>, D.D., </a:t>
                      </a:r>
                      <a:r>
                        <a:rPr lang="en-US" sz="2000" dirty="0" err="1">
                          <a:effectLst/>
                          <a:latin typeface="Calibri" panose="020F0502020204030204" pitchFamily="34" charset="0"/>
                        </a:rPr>
                        <a:t>LeMasurier</a:t>
                      </a:r>
                      <a:r>
                        <a:rPr lang="en-US" sz="2000" dirty="0">
                          <a:effectLst/>
                          <a:latin typeface="Calibri" panose="020F0502020204030204" pitchFamily="34" charset="0"/>
                        </a:rPr>
                        <a:t>, G.C. (2007). Fitness for Life Middle School (5th ed.). Champaign: Human Kinetics. </a:t>
                      </a:r>
                    </a:p>
                    <a:p>
                      <a:pPr marL="0" marR="0">
                        <a:lnSpc>
                          <a:spcPct val="115000"/>
                        </a:lnSpc>
                        <a:spcBef>
                          <a:spcPts val="0"/>
                        </a:spcBef>
                        <a:spcAft>
                          <a:spcPts val="0"/>
                        </a:spcAft>
                      </a:pPr>
                      <a:endParaRPr lang="en-US" sz="2000" dirty="0">
                        <a:effectLst/>
                        <a:latin typeface="Calibri" panose="020F0502020204030204" pitchFamily="34" charset="0"/>
                      </a:endParaRPr>
                    </a:p>
                    <a:p>
                      <a:pPr marL="0" marR="0">
                        <a:lnSpc>
                          <a:spcPct val="115000"/>
                        </a:lnSpc>
                        <a:spcBef>
                          <a:spcPts val="0"/>
                        </a:spcBef>
                        <a:spcAft>
                          <a:spcPts val="0"/>
                        </a:spcAft>
                      </a:pPr>
                      <a:r>
                        <a:rPr lang="en-US" sz="2000" dirty="0">
                          <a:effectLst/>
                          <a:latin typeface="Calibri" panose="020F0502020204030204" pitchFamily="34" charset="0"/>
                        </a:rPr>
                        <a:t>Lund, J., Tannehill, D. (2010). Standards-Based Physical Education Curriculum Development (2nd ed.). Boston: Jones and Bartlett Publishers. </a:t>
                      </a:r>
                    </a:p>
                    <a:p>
                      <a:pPr marL="0" marR="0">
                        <a:lnSpc>
                          <a:spcPct val="115000"/>
                        </a:lnSpc>
                        <a:spcBef>
                          <a:spcPts val="0"/>
                        </a:spcBef>
                        <a:spcAft>
                          <a:spcPts val="0"/>
                        </a:spcAft>
                      </a:pPr>
                      <a:endParaRPr lang="en-US" sz="2000" dirty="0">
                        <a:effectLst/>
                        <a:latin typeface="Calibri" panose="020F0502020204030204" pitchFamily="34" charset="0"/>
                      </a:endParaRPr>
                    </a:p>
                    <a:p>
                      <a:pPr marL="0" marR="0">
                        <a:lnSpc>
                          <a:spcPct val="115000"/>
                        </a:lnSpc>
                        <a:spcBef>
                          <a:spcPts val="0"/>
                        </a:spcBef>
                        <a:spcAft>
                          <a:spcPts val="0"/>
                        </a:spcAft>
                      </a:pPr>
                      <a:r>
                        <a:rPr lang="en-US" sz="2000" dirty="0">
                          <a:effectLst/>
                          <a:latin typeface="Calibri" panose="020F0502020204030204" pitchFamily="34" charset="0"/>
                        </a:rPr>
                        <a:t>Meredith, M. D., Welk, G.J., (2007). </a:t>
                      </a:r>
                      <a:r>
                        <a:rPr lang="en-US" sz="2000" dirty="0" err="1">
                          <a:effectLst/>
                          <a:latin typeface="Calibri" panose="020F0502020204030204" pitchFamily="34" charset="0"/>
                        </a:rPr>
                        <a:t>FitnessGram</a:t>
                      </a:r>
                      <a:r>
                        <a:rPr lang="en-US" sz="2000" dirty="0">
                          <a:effectLst/>
                          <a:latin typeface="Calibri" panose="020F0502020204030204" pitchFamily="34" charset="0"/>
                        </a:rPr>
                        <a:t> </a:t>
                      </a:r>
                      <a:r>
                        <a:rPr lang="en-US" sz="2000" dirty="0" err="1">
                          <a:effectLst/>
                          <a:latin typeface="Calibri" panose="020F0502020204030204" pitchFamily="34" charset="0"/>
                        </a:rPr>
                        <a:t>ActivityGram</a:t>
                      </a:r>
                      <a:r>
                        <a:rPr lang="en-US" sz="2000" dirty="0">
                          <a:effectLst/>
                          <a:latin typeface="Calibri" panose="020F0502020204030204" pitchFamily="34" charset="0"/>
                        </a:rPr>
                        <a:t> (4th ed.). Champaign: Human Kinetics. </a:t>
                      </a:r>
                    </a:p>
                    <a:p>
                      <a:pPr marL="0" marR="0">
                        <a:lnSpc>
                          <a:spcPct val="115000"/>
                        </a:lnSpc>
                        <a:spcBef>
                          <a:spcPts val="0"/>
                        </a:spcBef>
                        <a:spcAft>
                          <a:spcPts val="0"/>
                        </a:spcAft>
                      </a:pPr>
                      <a:endParaRPr lang="en-US" sz="2000" dirty="0">
                        <a:effectLst/>
                        <a:latin typeface="Calibri" panose="020F0502020204030204" pitchFamily="34" charset="0"/>
                      </a:endParaRPr>
                    </a:p>
                    <a:p>
                      <a:pPr marL="0" marR="0">
                        <a:lnSpc>
                          <a:spcPct val="115000"/>
                        </a:lnSpc>
                        <a:spcBef>
                          <a:spcPts val="0"/>
                        </a:spcBef>
                        <a:spcAft>
                          <a:spcPts val="0"/>
                        </a:spcAft>
                      </a:pPr>
                      <a:r>
                        <a:rPr lang="en-US" sz="2000" dirty="0">
                          <a:effectLst/>
                          <a:latin typeface="Calibri" panose="020F0502020204030204" pitchFamily="34" charset="0"/>
                        </a:rPr>
                        <a:t>National Association of Sports and Physical Education (NASPE). Physical Best Activity Guide (3rd ed.). Champaign: Human Kinetics. </a:t>
                      </a:r>
                    </a:p>
                    <a:p>
                      <a:pPr marL="0" marR="0">
                        <a:lnSpc>
                          <a:spcPct val="115000"/>
                        </a:lnSpc>
                        <a:spcBef>
                          <a:spcPts val="0"/>
                        </a:spcBef>
                        <a:spcAft>
                          <a:spcPts val="0"/>
                        </a:spcAft>
                      </a:pPr>
                      <a:endParaRPr lang="en-US" sz="2000" dirty="0">
                        <a:effectLst/>
                        <a:latin typeface="Calibri" panose="020F0502020204030204" pitchFamily="34" charset="0"/>
                      </a:endParaRPr>
                    </a:p>
                    <a:p>
                      <a:pPr marL="0" marR="0">
                        <a:lnSpc>
                          <a:spcPct val="115000"/>
                        </a:lnSpc>
                        <a:spcBef>
                          <a:spcPts val="0"/>
                        </a:spcBef>
                        <a:spcAft>
                          <a:spcPts val="0"/>
                        </a:spcAft>
                      </a:pPr>
                      <a:r>
                        <a:rPr lang="en-US" sz="2000" dirty="0" err="1">
                          <a:effectLst/>
                          <a:latin typeface="Calibri" panose="020F0502020204030204" pitchFamily="34" charset="0"/>
                        </a:rPr>
                        <a:t>Pangrazi</a:t>
                      </a:r>
                      <a:r>
                        <a:rPr lang="en-US" sz="2000" dirty="0">
                          <a:effectLst/>
                          <a:latin typeface="Calibri" panose="020F0502020204030204" pitchFamily="34" charset="0"/>
                        </a:rPr>
                        <a:t>, R. P. (2007). Dynamic Physical Education for Elementary School Children (15th ed.). San Francisco: Person Benjamin Cummings.</a:t>
                      </a:r>
                    </a:p>
                    <a:p>
                      <a:pPr marL="0" marR="0">
                        <a:lnSpc>
                          <a:spcPct val="115000"/>
                        </a:lnSpc>
                        <a:spcBef>
                          <a:spcPts val="0"/>
                        </a:spcBef>
                        <a:spcAft>
                          <a:spcPts val="0"/>
                        </a:spcAft>
                      </a:pPr>
                      <a:r>
                        <a:rPr lang="en-US" sz="11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620638090"/>
                  </a:ext>
                </a:extLst>
              </a:tr>
            </a:tbl>
          </a:graphicData>
        </a:graphic>
      </p:graphicFrame>
    </p:spTree>
    <p:extLst>
      <p:ext uri="{BB962C8B-B14F-4D97-AF65-F5344CB8AC3E}">
        <p14:creationId xmlns:p14="http://schemas.microsoft.com/office/powerpoint/2010/main" val="189936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05000" y="533400"/>
            <a:ext cx="7854950" cy="1447800"/>
          </a:xfrm>
        </p:spPr>
        <p:txBody>
          <a:bodyPr/>
          <a:lstStyle/>
          <a:p>
            <a:pPr algn="l" eaLnBrk="1" hangingPunct="1"/>
            <a:r>
              <a:rPr lang="en-US" sz="4000" dirty="0">
                <a:latin typeface="Calibri" panose="020F0502020204030204" pitchFamily="34" charset="0"/>
              </a:rPr>
              <a:t>Exemptions for Students with Disabilities</a:t>
            </a:r>
          </a:p>
        </p:txBody>
      </p:sp>
      <p:sp>
        <p:nvSpPr>
          <p:cNvPr id="5123" name="Content Placeholder 2"/>
          <p:cNvSpPr>
            <a:spLocks noGrp="1"/>
          </p:cNvSpPr>
          <p:nvPr>
            <p:ph idx="1"/>
          </p:nvPr>
        </p:nvSpPr>
        <p:spPr>
          <a:xfrm>
            <a:off x="1981200" y="2667001"/>
            <a:ext cx="8229600" cy="3459163"/>
          </a:xfrm>
        </p:spPr>
        <p:txBody>
          <a:bodyPr/>
          <a:lstStyle/>
          <a:p>
            <a:pPr marL="0">
              <a:buNone/>
            </a:pPr>
            <a:r>
              <a:rPr lang="en-US" sz="3200">
                <a:latin typeface="Calibri" panose="020F0502020204030204" pitchFamily="34" charset="0"/>
              </a:rPr>
              <a:t>For exempting students from fitness assessments, use your school system’s procedures for exempting students from physical education.</a:t>
            </a:r>
          </a:p>
        </p:txBody>
      </p:sp>
    </p:spTree>
    <p:extLst>
      <p:ext uri="{BB962C8B-B14F-4D97-AF65-F5344CB8AC3E}">
        <p14:creationId xmlns:p14="http://schemas.microsoft.com/office/powerpoint/2010/main" val="89515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1" y="609600"/>
            <a:ext cx="8607425" cy="838200"/>
          </a:xfrm>
        </p:spPr>
        <p:txBody>
          <a:bodyPr/>
          <a:lstStyle/>
          <a:p>
            <a:pPr algn="l" eaLnBrk="1" hangingPunct="1"/>
            <a:r>
              <a:rPr lang="en-US" sz="4000">
                <a:latin typeface="Calibri" panose="020F0502020204030204" pitchFamily="34" charset="0"/>
              </a:rPr>
              <a:t>General Assessment Guidelines</a:t>
            </a:r>
          </a:p>
        </p:txBody>
      </p:sp>
      <p:sp>
        <p:nvSpPr>
          <p:cNvPr id="6147" name="Content Placeholder 2"/>
          <p:cNvSpPr>
            <a:spLocks noGrp="1"/>
          </p:cNvSpPr>
          <p:nvPr>
            <p:ph idx="1"/>
          </p:nvPr>
        </p:nvSpPr>
        <p:spPr>
          <a:xfrm>
            <a:off x="1981200" y="1752600"/>
            <a:ext cx="8305800" cy="5105400"/>
          </a:xfrm>
        </p:spPr>
        <p:txBody>
          <a:bodyPr/>
          <a:lstStyle/>
          <a:p>
            <a:pPr>
              <a:spcBef>
                <a:spcPct val="0"/>
              </a:spcBef>
              <a:spcAft>
                <a:spcPts val="600"/>
              </a:spcAft>
            </a:pPr>
            <a:r>
              <a:rPr lang="en-US" sz="2700">
                <a:latin typeface="Calibri" panose="020F0502020204030204" pitchFamily="34" charset="0"/>
              </a:rPr>
              <a:t>All students should have the opportunity to practice ALL protocols prior to assessments.</a:t>
            </a:r>
          </a:p>
          <a:p>
            <a:pPr>
              <a:spcBef>
                <a:spcPct val="0"/>
              </a:spcBef>
              <a:spcAft>
                <a:spcPts val="600"/>
              </a:spcAft>
            </a:pPr>
            <a:r>
              <a:rPr lang="en-US" sz="2700">
                <a:latin typeface="Calibri" panose="020F0502020204030204" pitchFamily="34" charset="0"/>
              </a:rPr>
              <a:t>Teach the importance of each fitness assessment and component area as it relates to health.</a:t>
            </a:r>
          </a:p>
          <a:p>
            <a:pPr>
              <a:spcBef>
                <a:spcPct val="0"/>
              </a:spcBef>
              <a:spcAft>
                <a:spcPts val="600"/>
              </a:spcAft>
            </a:pPr>
            <a:r>
              <a:rPr lang="en-US" sz="2700">
                <a:latin typeface="Calibri" panose="020F0502020204030204" pitchFamily="34" charset="0"/>
              </a:rPr>
              <a:t>Emphasize the Healthy Fitness Zone.</a:t>
            </a:r>
          </a:p>
          <a:p>
            <a:pPr>
              <a:spcBef>
                <a:spcPct val="0"/>
              </a:spcBef>
              <a:spcAft>
                <a:spcPts val="600"/>
              </a:spcAft>
            </a:pPr>
            <a:r>
              <a:rPr lang="en-US" sz="2700">
                <a:latin typeface="Calibri" panose="020F0502020204030204" pitchFamily="34" charset="0"/>
              </a:rPr>
              <a:t>Rule of Two: On second correction, assessment is complete (PACER, Push-Ups and Curl-Ups).</a:t>
            </a:r>
          </a:p>
          <a:p>
            <a:pPr>
              <a:spcBef>
                <a:spcPct val="0"/>
              </a:spcBef>
              <a:spcAft>
                <a:spcPts val="600"/>
              </a:spcAft>
            </a:pPr>
            <a:r>
              <a:rPr lang="en-US" sz="2700">
                <a:latin typeface="Calibri" panose="020F0502020204030204" pitchFamily="34" charset="0"/>
              </a:rPr>
              <a:t>If, at any point, a student appears to be in extreme discomfort or pain during any fitness assessment, the fitness assessment should be discontinued immediately</a:t>
            </a:r>
            <a:r>
              <a:rPr lang="en-US" sz="2700"/>
              <a:t>. </a:t>
            </a:r>
          </a:p>
          <a:p>
            <a:pPr lvl="1" eaLnBrk="1" hangingPunct="1">
              <a:buFontTx/>
              <a:buNone/>
            </a:pPr>
            <a:endParaRPr lang="en-US"/>
          </a:p>
        </p:txBody>
      </p:sp>
    </p:spTree>
    <p:extLst>
      <p:ext uri="{BB962C8B-B14F-4D97-AF65-F5344CB8AC3E}">
        <p14:creationId xmlns:p14="http://schemas.microsoft.com/office/powerpoint/2010/main" val="56454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1" y="838200"/>
            <a:ext cx="7427913" cy="609600"/>
          </a:xfrm>
        </p:spPr>
        <p:txBody>
          <a:bodyPr>
            <a:normAutofit fontScale="90000"/>
          </a:bodyPr>
          <a:lstStyle/>
          <a:p>
            <a:pPr algn="l" eaLnBrk="1" hangingPunct="1"/>
            <a:r>
              <a:rPr lang="en-US" sz="4000">
                <a:latin typeface="Calibri" panose="020F0502020204030204" pitchFamily="34" charset="0"/>
              </a:rPr>
              <a:t>Assessment Process</a:t>
            </a:r>
          </a:p>
        </p:txBody>
      </p:sp>
      <p:sp>
        <p:nvSpPr>
          <p:cNvPr id="7171" name="Content Placeholder 2"/>
          <p:cNvSpPr>
            <a:spLocks noGrp="1"/>
          </p:cNvSpPr>
          <p:nvPr>
            <p:ph idx="1"/>
          </p:nvPr>
        </p:nvSpPr>
        <p:spPr>
          <a:xfrm>
            <a:off x="2362201" y="2057400"/>
            <a:ext cx="7426325" cy="5060950"/>
          </a:xfrm>
        </p:spPr>
        <p:txBody>
          <a:bodyPr/>
          <a:lstStyle/>
          <a:p>
            <a:pPr>
              <a:spcBef>
                <a:spcPct val="0"/>
              </a:spcBef>
              <a:spcAft>
                <a:spcPts val="1800"/>
              </a:spcAft>
            </a:pPr>
            <a:r>
              <a:rPr lang="en-US" sz="3600">
                <a:latin typeface="Calibri" panose="020F0502020204030204" pitchFamily="34" charset="0"/>
              </a:rPr>
              <a:t>Read It</a:t>
            </a:r>
          </a:p>
          <a:p>
            <a:pPr>
              <a:spcBef>
                <a:spcPct val="0"/>
              </a:spcBef>
              <a:spcAft>
                <a:spcPts val="1800"/>
              </a:spcAft>
            </a:pPr>
            <a:r>
              <a:rPr lang="en-US" sz="3600">
                <a:latin typeface="Calibri" panose="020F0502020204030204" pitchFamily="34" charset="0"/>
              </a:rPr>
              <a:t>Show It</a:t>
            </a:r>
          </a:p>
          <a:p>
            <a:pPr>
              <a:spcBef>
                <a:spcPct val="0"/>
              </a:spcBef>
              <a:spcAft>
                <a:spcPts val="1800"/>
              </a:spcAft>
            </a:pPr>
            <a:r>
              <a:rPr lang="en-US" sz="3600">
                <a:latin typeface="Calibri" panose="020F0502020204030204" pitchFamily="34" charset="0"/>
              </a:rPr>
              <a:t>Do It</a:t>
            </a:r>
          </a:p>
          <a:p>
            <a:pPr>
              <a:spcBef>
                <a:spcPct val="0"/>
              </a:spcBef>
              <a:spcAft>
                <a:spcPts val="1800"/>
              </a:spcAft>
            </a:pPr>
            <a:r>
              <a:rPr lang="en-US" sz="3600">
                <a:latin typeface="Calibri" panose="020F0502020204030204" pitchFamily="34" charset="0"/>
              </a:rPr>
              <a:t>Review It</a:t>
            </a:r>
          </a:p>
        </p:txBody>
      </p:sp>
    </p:spTree>
    <p:extLst>
      <p:ext uri="{BB962C8B-B14F-4D97-AF65-F5344CB8AC3E}">
        <p14:creationId xmlns:p14="http://schemas.microsoft.com/office/powerpoint/2010/main" val="378636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1" y="838200"/>
            <a:ext cx="7427913" cy="609600"/>
          </a:xfrm>
        </p:spPr>
        <p:txBody>
          <a:bodyPr>
            <a:normAutofit fontScale="90000"/>
          </a:bodyPr>
          <a:lstStyle/>
          <a:p>
            <a:pPr algn="l" eaLnBrk="1" hangingPunct="1"/>
            <a:r>
              <a:rPr lang="en-US" sz="4000" dirty="0">
                <a:latin typeface="Calibri" panose="020F0502020204030204" pitchFamily="34" charset="0"/>
              </a:rPr>
              <a:t>FITNESSGRAM </a:t>
            </a:r>
          </a:p>
        </p:txBody>
      </p:sp>
      <p:sp>
        <p:nvSpPr>
          <p:cNvPr id="8195" name="Content Placeholder 2"/>
          <p:cNvSpPr>
            <a:spLocks noGrp="1"/>
          </p:cNvSpPr>
          <p:nvPr>
            <p:ph idx="1"/>
          </p:nvPr>
        </p:nvSpPr>
        <p:spPr>
          <a:xfrm>
            <a:off x="1828801" y="2057401"/>
            <a:ext cx="7426325" cy="4181475"/>
          </a:xfrm>
        </p:spPr>
        <p:txBody>
          <a:bodyPr/>
          <a:lstStyle/>
          <a:p>
            <a:pPr lvl="1" eaLnBrk="1" hangingPunct="1">
              <a:buFontTx/>
              <a:buNone/>
            </a:pPr>
            <a:r>
              <a:rPr lang="en-US" sz="3600">
                <a:latin typeface="Calibri" panose="020F0502020204030204" pitchFamily="34" charset="0"/>
              </a:rPr>
              <a:t>Assessment Items:</a:t>
            </a:r>
          </a:p>
          <a:p>
            <a:pPr lvl="2" eaLnBrk="1" hangingPunct="1">
              <a:buFont typeface="Wingdings" panose="05000000000000000000" pitchFamily="2" charset="2"/>
              <a:buChar char="§"/>
            </a:pPr>
            <a:r>
              <a:rPr lang="en-US" sz="3600">
                <a:latin typeface="Calibri" panose="020F0502020204030204" pitchFamily="34" charset="0"/>
              </a:rPr>
              <a:t>PACER or One-Mile Run</a:t>
            </a:r>
          </a:p>
          <a:p>
            <a:pPr lvl="2" eaLnBrk="1" hangingPunct="1">
              <a:buSzPct val="90000"/>
              <a:buFont typeface="Wingdings" panose="05000000000000000000" pitchFamily="2" charset="2"/>
              <a:buChar char="§"/>
            </a:pPr>
            <a:r>
              <a:rPr lang="en-US" sz="3600">
                <a:latin typeface="Calibri" panose="020F0502020204030204" pitchFamily="34" charset="0"/>
              </a:rPr>
              <a:t>Curl-Ups</a:t>
            </a:r>
          </a:p>
          <a:p>
            <a:pPr lvl="2" eaLnBrk="1" hangingPunct="1">
              <a:buFont typeface="Wingdings" panose="05000000000000000000" pitchFamily="2" charset="2"/>
              <a:buChar char="§"/>
            </a:pPr>
            <a:r>
              <a:rPr lang="en-US" sz="3600">
                <a:latin typeface="Calibri" panose="020F0502020204030204" pitchFamily="34" charset="0"/>
              </a:rPr>
              <a:t>90</a:t>
            </a:r>
            <a:r>
              <a:rPr lang="en-US" sz="3600" baseline="30000">
                <a:latin typeface="Calibri" panose="020F0502020204030204" pitchFamily="34" charset="0"/>
              </a:rPr>
              <a:t>o</a:t>
            </a:r>
            <a:r>
              <a:rPr lang="en-US" sz="3600">
                <a:latin typeface="Calibri" panose="020F0502020204030204" pitchFamily="34" charset="0"/>
              </a:rPr>
              <a:t> Push-Ups</a:t>
            </a:r>
          </a:p>
          <a:p>
            <a:pPr lvl="2" eaLnBrk="1" hangingPunct="1">
              <a:buFont typeface="Wingdings" panose="05000000000000000000" pitchFamily="2" charset="2"/>
              <a:buChar char="§"/>
            </a:pPr>
            <a:r>
              <a:rPr lang="en-US" sz="3600">
                <a:latin typeface="Calibri" panose="020F0502020204030204" pitchFamily="34" charset="0"/>
              </a:rPr>
              <a:t>Back-Saver Sit and Reach</a:t>
            </a:r>
          </a:p>
          <a:p>
            <a:pPr lvl="2" eaLnBrk="1" hangingPunct="1">
              <a:buFont typeface="Wingdings" panose="05000000000000000000" pitchFamily="2" charset="2"/>
              <a:buChar char="§"/>
            </a:pPr>
            <a:r>
              <a:rPr lang="en-US" sz="3600">
                <a:latin typeface="Calibri" panose="020F0502020204030204" pitchFamily="34" charset="0"/>
              </a:rPr>
              <a:t>BMI</a:t>
            </a:r>
          </a:p>
          <a:p>
            <a:pPr lvl="1" eaLnBrk="1" hangingPunct="1">
              <a:buFontTx/>
              <a:buNone/>
            </a:pPr>
            <a:endParaRPr lang="en-US"/>
          </a:p>
        </p:txBody>
      </p:sp>
    </p:spTree>
    <p:extLst>
      <p:ext uri="{BB962C8B-B14F-4D97-AF65-F5344CB8AC3E}">
        <p14:creationId xmlns:p14="http://schemas.microsoft.com/office/powerpoint/2010/main" val="342489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3B59-5328-4BE2-B778-BC8C4ED25BDC}"/>
              </a:ext>
            </a:extLst>
          </p:cNvPr>
          <p:cNvSpPr>
            <a:spLocks noGrp="1"/>
          </p:cNvSpPr>
          <p:nvPr>
            <p:ph type="title"/>
          </p:nvPr>
        </p:nvSpPr>
        <p:spPr/>
        <p:txBody>
          <a:bodyPr/>
          <a:lstStyle/>
          <a:p>
            <a:pPr algn="ctr"/>
            <a:r>
              <a:rPr lang="en-US" b="1" dirty="0">
                <a:latin typeface="Calibri" panose="020F0502020204030204" pitchFamily="34" charset="0"/>
              </a:rPr>
              <a:t>Healthy Zone  </a:t>
            </a:r>
            <a:r>
              <a:rPr lang="en-US" b="1" dirty="0" err="1">
                <a:latin typeface="Calibri" panose="020F0502020204030204" pitchFamily="34" charset="0"/>
              </a:rPr>
              <a:t>FitnessGram</a:t>
            </a:r>
            <a:r>
              <a:rPr lang="en-US" b="1" dirty="0">
                <a:latin typeface="Calibri" panose="020F0502020204030204" pitchFamily="34" charset="0"/>
              </a:rPr>
              <a:t> Chart </a:t>
            </a:r>
          </a:p>
        </p:txBody>
      </p:sp>
      <p:pic>
        <p:nvPicPr>
          <p:cNvPr id="4" name="Content Placeholder 3">
            <a:extLst>
              <a:ext uri="{FF2B5EF4-FFF2-40B4-BE49-F238E27FC236}">
                <a16:creationId xmlns:a16="http://schemas.microsoft.com/office/drawing/2014/main" id="{4971F8D6-524B-4760-978B-14DA5A4EEF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833" y="1511871"/>
            <a:ext cx="10940902" cy="5141581"/>
          </a:xfrm>
          <a:prstGeom prst="rect">
            <a:avLst/>
          </a:prstGeom>
        </p:spPr>
      </p:pic>
    </p:spTree>
    <p:extLst>
      <p:ext uri="{BB962C8B-B14F-4D97-AF65-F5344CB8AC3E}">
        <p14:creationId xmlns:p14="http://schemas.microsoft.com/office/powerpoint/2010/main" val="211907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828800" y="685800"/>
            <a:ext cx="8382000" cy="1143000"/>
          </a:xfrm>
        </p:spPr>
        <p:txBody>
          <a:bodyPr/>
          <a:lstStyle/>
          <a:p>
            <a:pPr algn="l" eaLnBrk="1" hangingPunct="1"/>
            <a:r>
              <a:rPr lang="en-US" sz="4000">
                <a:latin typeface="Calibri" panose="020F0502020204030204" pitchFamily="34" charset="0"/>
              </a:rPr>
              <a:t>P.A.C.E.R.</a:t>
            </a:r>
            <a:br>
              <a:rPr lang="en-US" sz="2800">
                <a:latin typeface="Calibri" panose="020F0502020204030204" pitchFamily="34" charset="0"/>
              </a:rPr>
            </a:br>
            <a:r>
              <a:rPr lang="en-US" sz="2800">
                <a:latin typeface="Calibri" panose="020F0502020204030204" pitchFamily="34" charset="0"/>
              </a:rPr>
              <a:t>Progressive Aerobic Cardiovascular Endurance Run</a:t>
            </a:r>
          </a:p>
        </p:txBody>
      </p:sp>
      <p:graphicFrame>
        <p:nvGraphicFramePr>
          <p:cNvPr id="4" name="Content Placeholder 3"/>
          <p:cNvGraphicFramePr>
            <a:graphicFrameLocks noGrp="1"/>
          </p:cNvGraphicFramePr>
          <p:nvPr>
            <p:ph idx="1"/>
          </p:nvPr>
        </p:nvGraphicFramePr>
        <p:xfrm>
          <a:off x="1676400" y="1720850"/>
          <a:ext cx="8839200" cy="5029200"/>
        </p:xfrm>
        <a:graphic>
          <a:graphicData uri="http://schemas.openxmlformats.org/drawingml/2006/table">
            <a:tbl>
              <a:tblPr bandRow="1">
                <a:tableStyleId>{5C22544A-7EE6-4342-B048-85BDC9FD1C3A}</a:tableStyleId>
              </a:tblPr>
              <a:tblGrid>
                <a:gridCol w="2008910">
                  <a:extLst>
                    <a:ext uri="{9D8B030D-6E8A-4147-A177-3AD203B41FA5}">
                      <a16:colId xmlns:a16="http://schemas.microsoft.com/office/drawing/2014/main" val="20000"/>
                    </a:ext>
                  </a:extLst>
                </a:gridCol>
                <a:gridCol w="6830290">
                  <a:extLst>
                    <a:ext uri="{9D8B030D-6E8A-4147-A177-3AD203B41FA5}">
                      <a16:colId xmlns:a16="http://schemas.microsoft.com/office/drawing/2014/main" val="20001"/>
                    </a:ext>
                  </a:extLst>
                </a:gridCol>
              </a:tblGrid>
              <a:tr h="810684">
                <a:tc>
                  <a:txBody>
                    <a:bodyPr/>
                    <a:lstStyle/>
                    <a:p>
                      <a:r>
                        <a:rPr lang="en-US" sz="2400" baseline="0" dirty="0">
                          <a:latin typeface="Calibri" pitchFamily="34" charset="0"/>
                        </a:rPr>
                        <a:t>What does it measure?</a:t>
                      </a:r>
                    </a:p>
                  </a:txBody>
                  <a:tcPr/>
                </a:tc>
                <a:tc>
                  <a:txBody>
                    <a:bodyPr/>
                    <a:lstStyle/>
                    <a:p>
                      <a:r>
                        <a:rPr lang="en-US" sz="2400" dirty="0">
                          <a:latin typeface="Calibri" pitchFamily="34" charset="0"/>
                        </a:rPr>
                        <a:t>Aerobic</a:t>
                      </a:r>
                      <a:r>
                        <a:rPr lang="en-US" sz="2400" baseline="0" dirty="0">
                          <a:latin typeface="Calibri" pitchFamily="34" charset="0"/>
                        </a:rPr>
                        <a:t> capacity</a:t>
                      </a:r>
                      <a:endParaRPr lang="en-US" sz="2400" dirty="0">
                        <a:latin typeface="Calibri" pitchFamily="34" charset="0"/>
                      </a:endParaRPr>
                    </a:p>
                  </a:txBody>
                  <a:tcPr/>
                </a:tc>
                <a:extLst>
                  <a:ext uri="{0D108BD9-81ED-4DB2-BD59-A6C34878D82A}">
                    <a16:rowId xmlns:a16="http://schemas.microsoft.com/office/drawing/2014/main" val="10000"/>
                  </a:ext>
                </a:extLst>
              </a:tr>
              <a:tr h="1170987">
                <a:tc>
                  <a:txBody>
                    <a:bodyPr/>
                    <a:lstStyle/>
                    <a:p>
                      <a:r>
                        <a:rPr lang="en-US" sz="2400" dirty="0">
                          <a:latin typeface="Calibri" pitchFamily="34" charset="0"/>
                        </a:rPr>
                        <a:t>Why is</a:t>
                      </a:r>
                      <a:r>
                        <a:rPr lang="en-US" sz="2400" baseline="0" dirty="0">
                          <a:latin typeface="Calibri" pitchFamily="34" charset="0"/>
                        </a:rPr>
                        <a:t> it important?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Calibri" pitchFamily="34" charset="0"/>
                          <a:ea typeface="+mn-ea"/>
                          <a:cs typeface="+mn-cs"/>
                        </a:rPr>
                        <a:t>Aerobic fitness is the single</a:t>
                      </a:r>
                      <a:r>
                        <a:rPr lang="en-US" sz="2400" kern="1200" baseline="0" dirty="0">
                          <a:solidFill>
                            <a:schemeClr val="dk1"/>
                          </a:solidFill>
                          <a:latin typeface="Calibri" pitchFamily="34" charset="0"/>
                          <a:ea typeface="+mn-ea"/>
                          <a:cs typeface="+mn-cs"/>
                        </a:rPr>
                        <a:t> most important health indicator.  Reduces risk for heart attack, stroke and other diseases.  Allows you to do more activity.</a:t>
                      </a:r>
                      <a:endParaRPr lang="en-US" sz="2400" kern="1200" dirty="0">
                        <a:solidFill>
                          <a:schemeClr val="dk1"/>
                        </a:solidFill>
                        <a:latin typeface="Calibri" pitchFamily="34" charset="0"/>
                        <a:ea typeface="+mn-ea"/>
                        <a:cs typeface="+mn-cs"/>
                      </a:endParaRPr>
                    </a:p>
                  </a:txBody>
                  <a:tcPr/>
                </a:tc>
                <a:extLst>
                  <a:ext uri="{0D108BD9-81ED-4DB2-BD59-A6C34878D82A}">
                    <a16:rowId xmlns:a16="http://schemas.microsoft.com/office/drawing/2014/main" val="10001"/>
                  </a:ext>
                </a:extLst>
              </a:tr>
              <a:tr h="3003079">
                <a:tc>
                  <a:txBody>
                    <a:bodyPr/>
                    <a:lstStyle/>
                    <a:p>
                      <a:r>
                        <a:rPr lang="en-US" sz="2400" dirty="0">
                          <a:latin typeface="Calibri" pitchFamily="34" charset="0"/>
                        </a:rPr>
                        <a:t>How is it done?</a:t>
                      </a:r>
                    </a:p>
                  </a:txBody>
                  <a:tcPr/>
                </a:tc>
                <a:tc>
                  <a:txBody>
                    <a:bodyPr/>
                    <a:lstStyle/>
                    <a:p>
                      <a:pPr marL="514350" indent="-514350" eaLnBrk="1" hangingPunct="1">
                        <a:buFont typeface="+mj-lt"/>
                        <a:buAutoNum type="arabicPeriod"/>
                      </a:pPr>
                      <a:r>
                        <a:rPr lang="en-US" sz="2400" dirty="0">
                          <a:latin typeface="Calibri" pitchFamily="34" charset="0"/>
                        </a:rPr>
                        <a:t>Line up behind the start line.</a:t>
                      </a:r>
                    </a:p>
                    <a:p>
                      <a:pPr marL="514350" indent="-514350" eaLnBrk="1" hangingPunct="1">
                        <a:buFont typeface="+mj-lt"/>
                        <a:buAutoNum type="arabicPeriod"/>
                      </a:pPr>
                      <a:r>
                        <a:rPr lang="en-US" sz="2400" dirty="0">
                          <a:latin typeface="Calibri" pitchFamily="34" charset="0"/>
                        </a:rPr>
                        <a:t>On start command, run to the opposite line before you hear the beep.</a:t>
                      </a:r>
                    </a:p>
                    <a:p>
                      <a:pPr marL="514350" indent="-514350" eaLnBrk="1" hangingPunct="1">
                        <a:buFont typeface="+mj-lt"/>
                        <a:buAutoNum type="arabicPeriod"/>
                      </a:pPr>
                      <a:r>
                        <a:rPr lang="en-US" sz="2400" dirty="0">
                          <a:latin typeface="Calibri" pitchFamily="34" charset="0"/>
                        </a:rPr>
                        <a:t>At the sound of the beep, run back to the start line.</a:t>
                      </a:r>
                    </a:p>
                    <a:p>
                      <a:pPr marL="514350" indent="-514350" eaLnBrk="1" hangingPunct="1">
                        <a:buFont typeface="+mj-lt"/>
                        <a:buAutoNum type="arabicPeriod"/>
                      </a:pPr>
                      <a:r>
                        <a:rPr lang="en-US" sz="2400" dirty="0">
                          <a:latin typeface="Calibri" pitchFamily="34" charset="0"/>
                        </a:rPr>
                        <a:t>Keep running until you have missed 2 beeps or your teacher stops you.</a:t>
                      </a:r>
                    </a:p>
                    <a:p>
                      <a:pPr marL="514350" indent="-514350" eaLnBrk="1" hangingPunct="1">
                        <a:buFont typeface="+mj-lt"/>
                        <a:buAutoNum type="arabicPeriod"/>
                      </a:pPr>
                      <a:r>
                        <a:rPr lang="en-US" sz="2400" dirty="0">
                          <a:latin typeface="Calibri" pitchFamily="34" charset="0"/>
                        </a:rPr>
                        <a:t>When finished, walk to cool down.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524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1" y="381000"/>
            <a:ext cx="7427913" cy="990600"/>
          </a:xfrm>
        </p:spPr>
        <p:txBody>
          <a:bodyPr/>
          <a:lstStyle/>
          <a:p>
            <a:pPr algn="l" eaLnBrk="1" hangingPunct="1"/>
            <a:r>
              <a:rPr lang="en-US" sz="4000">
                <a:latin typeface="Calibri" panose="020F0502020204030204" pitchFamily="34" charset="0"/>
              </a:rPr>
              <a:t>PACER (cont.)</a:t>
            </a:r>
          </a:p>
        </p:txBody>
      </p:sp>
      <p:graphicFrame>
        <p:nvGraphicFramePr>
          <p:cNvPr id="4" name="Content Placeholder 3"/>
          <p:cNvGraphicFramePr>
            <a:graphicFrameLocks noGrp="1"/>
          </p:cNvGraphicFramePr>
          <p:nvPr>
            <p:ph idx="1"/>
          </p:nvPr>
        </p:nvGraphicFramePr>
        <p:xfrm>
          <a:off x="1676400" y="1295400"/>
          <a:ext cx="8839200" cy="5410200"/>
        </p:xfrm>
        <a:graphic>
          <a:graphicData uri="http://schemas.openxmlformats.org/drawingml/2006/table">
            <a:tbl>
              <a:tblPr bandRow="1">
                <a:tableStyleId>{5C22544A-7EE6-4342-B048-85BDC9FD1C3A}</a:tableStyleId>
              </a:tblPr>
              <a:tblGrid>
                <a:gridCol w="2346690">
                  <a:extLst>
                    <a:ext uri="{9D8B030D-6E8A-4147-A177-3AD203B41FA5}">
                      <a16:colId xmlns:a16="http://schemas.microsoft.com/office/drawing/2014/main" val="20000"/>
                    </a:ext>
                  </a:extLst>
                </a:gridCol>
                <a:gridCol w="6492510">
                  <a:extLst>
                    <a:ext uri="{9D8B030D-6E8A-4147-A177-3AD203B41FA5}">
                      <a16:colId xmlns:a16="http://schemas.microsoft.com/office/drawing/2014/main" val="20001"/>
                    </a:ext>
                  </a:extLst>
                </a:gridCol>
              </a:tblGrid>
              <a:tr h="3208326">
                <a:tc>
                  <a:txBody>
                    <a:bodyPr/>
                    <a:lstStyle/>
                    <a:p>
                      <a:r>
                        <a:rPr lang="en-US" sz="2400" dirty="0">
                          <a:latin typeface="Calibri" pitchFamily="34" charset="0"/>
                        </a:rPr>
                        <a:t>Safety Considerations</a:t>
                      </a:r>
                    </a:p>
                  </a:txBody>
                  <a:tcPr/>
                </a:tc>
                <a:tc>
                  <a:txBody>
                    <a:bodyPr/>
                    <a:lstStyle/>
                    <a:p>
                      <a:pPr marL="342900" indent="-342900">
                        <a:buFont typeface="+mj-lt"/>
                        <a:buAutoNum type="arabicPeriod"/>
                      </a:pPr>
                      <a:r>
                        <a:rPr lang="en-US" sz="2400" dirty="0">
                          <a:latin typeface="Calibri" pitchFamily="34" charset="0"/>
                        </a:rPr>
                        <a:t>Remind students to PACE</a:t>
                      </a:r>
                      <a:r>
                        <a:rPr lang="en-US" sz="2400" baseline="0" dirty="0">
                          <a:latin typeface="Calibri" pitchFamily="34" charset="0"/>
                        </a:rPr>
                        <a:t> themselves.  Don’t go out too fast.</a:t>
                      </a:r>
                      <a:endParaRPr lang="en-US" sz="2400" dirty="0">
                        <a:latin typeface="Calibri" pitchFamily="34" charset="0"/>
                      </a:endParaRPr>
                    </a:p>
                    <a:p>
                      <a:pPr marL="342900" indent="-342900">
                        <a:buFont typeface="+mj-lt"/>
                        <a:buAutoNum type="arabicPeriod"/>
                      </a:pPr>
                      <a:r>
                        <a:rPr lang="en-US" sz="2400" dirty="0">
                          <a:latin typeface="Calibri" pitchFamily="34" charset="0"/>
                        </a:rPr>
                        <a:t>Ensure</a:t>
                      </a:r>
                      <a:r>
                        <a:rPr lang="en-US" sz="2400" baseline="0" dirty="0">
                          <a:latin typeface="Calibri" pitchFamily="34" charset="0"/>
                        </a:rPr>
                        <a:t> that each student has a 40 to 60 inch wide lane for running.  </a:t>
                      </a:r>
                    </a:p>
                    <a:p>
                      <a:pPr marL="342900" indent="-342900">
                        <a:buFont typeface="+mj-lt"/>
                        <a:buAutoNum type="arabicPeriod"/>
                      </a:pPr>
                      <a:r>
                        <a:rPr lang="en-US" sz="2400" baseline="0" dirty="0">
                          <a:latin typeface="Calibri" pitchFamily="34" charset="0"/>
                        </a:rPr>
                        <a:t>Watch for undue fatigue.</a:t>
                      </a:r>
                    </a:p>
                    <a:p>
                      <a:pPr marL="342900" indent="-342900">
                        <a:buFont typeface="+mj-lt"/>
                        <a:buAutoNum type="arabicPeriod"/>
                      </a:pPr>
                      <a:r>
                        <a:rPr lang="en-US" sz="2400" baseline="0" dirty="0">
                          <a:latin typeface="Calibri" pitchFamily="34" charset="0"/>
                        </a:rPr>
                        <a:t>Ensure students cool down properly after assessment.</a:t>
                      </a:r>
                    </a:p>
                    <a:p>
                      <a:pPr marL="342900" indent="-342900">
                        <a:buFont typeface="+mj-lt"/>
                        <a:buAutoNum type="arabicPeriod"/>
                      </a:pPr>
                      <a:r>
                        <a:rPr lang="en-US" sz="2400" baseline="0" dirty="0">
                          <a:latin typeface="Calibri" pitchFamily="34" charset="0"/>
                        </a:rPr>
                        <a:t>Make sure students have proper footwear.</a:t>
                      </a:r>
                    </a:p>
                  </a:txBody>
                  <a:tcPr/>
                </a:tc>
                <a:extLst>
                  <a:ext uri="{0D108BD9-81ED-4DB2-BD59-A6C34878D82A}">
                    <a16:rowId xmlns:a16="http://schemas.microsoft.com/office/drawing/2014/main" val="10000"/>
                  </a:ext>
                </a:extLst>
              </a:tr>
              <a:tr h="1326876">
                <a:tc>
                  <a:txBody>
                    <a:bodyPr/>
                    <a:lstStyle/>
                    <a:p>
                      <a:r>
                        <a:rPr lang="en-US" sz="2400" dirty="0">
                          <a:latin typeface="Calibri" pitchFamily="34" charset="0"/>
                        </a:rPr>
                        <a:t>Scoring</a:t>
                      </a:r>
                    </a:p>
                  </a:txBody>
                  <a:tcPr/>
                </a:tc>
                <a:tc>
                  <a:txBody>
                    <a:bodyPr/>
                    <a:lstStyle/>
                    <a:p>
                      <a:r>
                        <a:rPr lang="en-US" sz="2400" dirty="0">
                          <a:latin typeface="Calibri" pitchFamily="34" charset="0"/>
                        </a:rPr>
                        <a:t>The</a:t>
                      </a:r>
                      <a:r>
                        <a:rPr lang="en-US" sz="2400" baseline="0" dirty="0">
                          <a:latin typeface="Calibri" pitchFamily="34" charset="0"/>
                        </a:rPr>
                        <a:t> score is the total number of laps completed by the student.  First miss counts, second miss ends assessment and does not count.</a:t>
                      </a:r>
                      <a:endParaRPr lang="en-US" sz="2400" dirty="0">
                        <a:latin typeface="Calibri" pitchFamily="34" charset="0"/>
                      </a:endParaRPr>
                    </a:p>
                  </a:txBody>
                  <a:tcPr/>
                </a:tc>
                <a:extLst>
                  <a:ext uri="{0D108BD9-81ED-4DB2-BD59-A6C34878D82A}">
                    <a16:rowId xmlns:a16="http://schemas.microsoft.com/office/drawing/2014/main" val="10001"/>
                  </a:ext>
                </a:extLst>
              </a:tr>
              <a:tr h="874998">
                <a:tc>
                  <a:txBody>
                    <a:bodyPr/>
                    <a:lstStyle/>
                    <a:p>
                      <a:r>
                        <a:rPr lang="en-US" sz="2400" dirty="0">
                          <a:latin typeface="Calibri" pitchFamily="34" charset="0"/>
                        </a:rPr>
                        <a:t>Tips for Success</a:t>
                      </a:r>
                    </a:p>
                  </a:txBody>
                  <a:tcPr/>
                </a:tc>
                <a:tc>
                  <a:txBody>
                    <a:bodyPr/>
                    <a:lstStyle/>
                    <a:p>
                      <a:pPr marL="0" indent="-342900">
                        <a:buFont typeface="+mj-lt"/>
                        <a:buNone/>
                      </a:pPr>
                      <a:r>
                        <a:rPr lang="en-US" sz="2400" dirty="0">
                          <a:latin typeface="Calibri" pitchFamily="34" charset="0"/>
                        </a:rPr>
                        <a:t>A</a:t>
                      </a:r>
                      <a:r>
                        <a:rPr lang="en-US" sz="2400" baseline="0" dirty="0">
                          <a:latin typeface="Calibri" pitchFamily="34" charset="0"/>
                        </a:rPr>
                        <a:t> triple beep signifies end of level and an increase in speed.  Listen for triple beep.</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4638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191</TotalTime>
  <Words>2719</Words>
  <Application>Microsoft Office PowerPoint</Application>
  <PresentationFormat>Widescreen</PresentationFormat>
  <Paragraphs>275</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Georgia</vt:lpstr>
      <vt:lpstr>Times New Roman</vt:lpstr>
      <vt:lpstr>Wingdings</vt:lpstr>
      <vt:lpstr>Wingdings 3</vt:lpstr>
      <vt:lpstr>Ion</vt:lpstr>
      <vt:lpstr>FitnessGram  Assessments Lisa Burleson-Longino</vt:lpstr>
      <vt:lpstr>PowerPoint Presentation</vt:lpstr>
      <vt:lpstr>Exemptions for Students with Disabilities</vt:lpstr>
      <vt:lpstr>General Assessment Guidelines</vt:lpstr>
      <vt:lpstr>Assessment Process</vt:lpstr>
      <vt:lpstr>FITNESSGRAM </vt:lpstr>
      <vt:lpstr>Healthy Zone  FitnessGram Chart </vt:lpstr>
      <vt:lpstr>P.A.C.E.R. Progressive Aerobic Cardiovascular Endurance Run</vt:lpstr>
      <vt:lpstr>PACER (cont.)</vt:lpstr>
      <vt:lpstr>One-Mile Run</vt:lpstr>
      <vt:lpstr>One-Mile Run  (cont.)</vt:lpstr>
      <vt:lpstr>Curl-Ups </vt:lpstr>
      <vt:lpstr>Curl-Ups (cont.)</vt:lpstr>
      <vt:lpstr>90o Push-Ups</vt:lpstr>
      <vt:lpstr>90o Push-Ups (cont.)</vt:lpstr>
      <vt:lpstr>Back-Saver Sit and Reach</vt:lpstr>
      <vt:lpstr>Back-Saver Sit and Reach (cont.)</vt:lpstr>
      <vt:lpstr>Body Mass Index</vt:lpstr>
      <vt:lpstr>Body Mass Index (cont.) Measuring Height </vt:lpstr>
      <vt:lpstr> Body Mass Index (cont.) Recording Height</vt:lpstr>
      <vt:lpstr>Body Mass Index (cont.) Measuring Weight </vt:lpstr>
      <vt:lpstr>Body Mass Index (cont.)</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FitnessGram  Assessments By  Lisa Burleson-Longino</dc:title>
  <dc:creator>Burleson-Longino, Lisa</dc:creator>
  <cp:lastModifiedBy>Burleson-Longino, Lisa</cp:lastModifiedBy>
  <cp:revision>7</cp:revision>
  <dcterms:created xsi:type="dcterms:W3CDTF">2018-10-15T04:19:08Z</dcterms:created>
  <dcterms:modified xsi:type="dcterms:W3CDTF">2018-10-15T17:01:03Z</dcterms:modified>
</cp:coreProperties>
</file>